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0"/>
  </p:notesMasterIdLst>
  <p:sldIdLst>
    <p:sldId id="28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j9DdVs7dWIE0fbT+0we0SDeBao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36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1CD702-2EA1-4070-8D3A-95FA19438C18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87010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361950"/>
            <a:ext cx="914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249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7831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062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3766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92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056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7713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6064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776136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0525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564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0838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044605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0363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0015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011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57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8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553031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195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disontaipei.com/2019/12/21/hotels-cathay-hospitality-management-receive-muslim-friendly-tourism-mark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479535"/>
            <a:ext cx="9144000" cy="6858000"/>
          </a:xfrm>
          <a:prstGeom prst="rect">
            <a:avLst/>
          </a:prstGeom>
          <a:solidFill>
            <a:srgbClr val="FFF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774258"/>
            <a:ext cx="9144000" cy="5083742"/>
          </a:xfrm>
          <a:prstGeom prst="rect">
            <a:avLst/>
          </a:prstGeom>
          <a:gradFill flip="none" rotWithShape="1">
            <a:gsLst>
              <a:gs pos="0">
                <a:srgbClr val="F6AD3C"/>
              </a:gs>
              <a:gs pos="40000">
                <a:srgbClr val="F6AD3C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63077" y="886591"/>
            <a:ext cx="5472561" cy="167747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旅館職涯發展計畫 </a:t>
            </a:r>
            <a:endParaRPr lang="en-US" altLang="zh-TW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櫃檯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客務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服務</a:t>
            </a:r>
            <a:endParaRPr lang="en-US" altLang="zh-TW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單元二：客務資訊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系統</a:t>
            </a:r>
            <a:endParaRPr lang="en-US" altLang="zh-TW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教材簡報</a:t>
            </a:r>
          </a:p>
        </p:txBody>
      </p:sp>
      <p:pic>
        <p:nvPicPr>
          <p:cNvPr id="35847" name="圖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7" y="5253037"/>
            <a:ext cx="328136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圖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0"/>
            <a:ext cx="32527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線接點 8"/>
          <p:cNvCxnSpPr/>
          <p:nvPr/>
        </p:nvCxnSpPr>
        <p:spPr>
          <a:xfrm>
            <a:off x="0" y="1774825"/>
            <a:ext cx="5580063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0" y="1676400"/>
            <a:ext cx="5580063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38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"/>
          <p:cNvSpPr txBox="1">
            <a:spLocks noGrp="1"/>
          </p:cNvSpPr>
          <p:nvPr>
            <p:ph type="title"/>
          </p:nvPr>
        </p:nvSpPr>
        <p:spPr>
          <a:xfrm>
            <a:off x="254000" y="5116286"/>
            <a:ext cx="8599713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客務資訊系統之操作流程</a:t>
            </a:r>
            <a:r>
              <a:rPr lang="zh-TW" sz="4000"/>
              <a:t> 6/8</a:t>
            </a:r>
            <a:endParaRPr sz="4000"/>
          </a:p>
        </p:txBody>
      </p:sp>
      <p:sp>
        <p:nvSpPr>
          <p:cNvPr id="148" name="Google Shape;148;p10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809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zh-TW" sz="3600" b="1"/>
              <a:t>入帳之操作流程</a:t>
            </a:r>
            <a:endParaRPr sz="3600"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入帳</a:t>
            </a:r>
            <a:r>
              <a:rPr lang="zh-TW" cap="none"/>
              <a:t>: 出納→快速入帳→新增→輸入單據號碼→消費項目及金額→存檔→入帳→存檔→離開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確認消費項目: 出納→旅客遷出作業→輸入房號→查詢→付款→確認消費項目</a:t>
            </a:r>
            <a:endParaRPr cap="non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1"/>
          <p:cNvSpPr txBox="1">
            <a:spLocks noGrp="1"/>
          </p:cNvSpPr>
          <p:nvPr>
            <p:ph type="title"/>
          </p:nvPr>
        </p:nvSpPr>
        <p:spPr>
          <a:xfrm>
            <a:off x="761999" y="5345722"/>
            <a:ext cx="8003931" cy="826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客務資訊系統之操作流程</a:t>
            </a:r>
            <a:r>
              <a:rPr lang="zh-TW" sz="4000"/>
              <a:t> 7/8</a:t>
            </a:r>
            <a:endParaRPr sz="4000"/>
          </a:p>
        </p:txBody>
      </p:sp>
      <p:sp>
        <p:nvSpPr>
          <p:cNvPr id="154" name="Google Shape;154;p11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659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zh-TW" sz="3600" b="1" cap="none"/>
              <a:t>分/</a:t>
            </a:r>
            <a:r>
              <a:rPr lang="zh-TW" sz="3600" b="1"/>
              <a:t>調帳之操作流程</a:t>
            </a:r>
            <a:endParaRPr sz="3600"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分帳</a:t>
            </a:r>
            <a:r>
              <a:rPr lang="zh-TW" cap="none"/>
              <a:t>: 房間狀態圖→找出房號→出納調帳→新增帳戶→公帳(73502304,備註CNU,CORP ACC)→存檔→新增(私帳:備註PRIVATE ACC)→存檔→離開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調帳</a:t>
            </a:r>
            <a:r>
              <a:rPr lang="zh-TW" cap="none"/>
              <a:t>: 房間狀態圖→找出房號→出納調帳→欲調帳項目(點兩下)(轉帳暫存區) →公帳轉私帳→存檔→離開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/>
              <a:t>轉帳</a:t>
            </a:r>
            <a:r>
              <a:rPr lang="zh-TW" cap="none"/>
              <a:t>: 房間狀態圖→找出房號→出納調帳→轉帳→輸入房號→TAB→備註PAY BY房號→存檔→離開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2"/>
          <p:cNvSpPr txBox="1">
            <a:spLocks noGrp="1"/>
          </p:cNvSpPr>
          <p:nvPr>
            <p:ph type="title"/>
          </p:nvPr>
        </p:nvSpPr>
        <p:spPr>
          <a:xfrm>
            <a:off x="254000" y="5116286"/>
            <a:ext cx="8599713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客務資訊系統之操作流程</a:t>
            </a:r>
            <a:r>
              <a:rPr lang="zh-TW" sz="4000"/>
              <a:t> 8/8</a:t>
            </a:r>
            <a:endParaRPr sz="4000"/>
          </a:p>
        </p:txBody>
      </p:sp>
      <p:sp>
        <p:nvSpPr>
          <p:cNvPr id="160" name="Google Shape;160;p1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zh-TW" sz="3600" b="1"/>
              <a:t>付款及辦理遷出之操作流程：</a:t>
            </a:r>
            <a:endParaRPr sz="3600" b="1"/>
          </a:p>
          <a:p>
            <a:pPr marL="0" lvl="0" indent="0" algn="l" rtl="0">
              <a:spcBef>
                <a:spcPts val="720"/>
              </a:spcBef>
              <a:spcAft>
                <a:spcPts val="0"/>
              </a:spcAft>
              <a:buSzPts val="3600"/>
              <a:buNone/>
            </a:pPr>
            <a:endParaRPr sz="360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出納→旅客遷出作業→輸入房號→查詢→付款→TAB→輸入信用卡卡號→存檔(確認應收餘款歸零)→存檔→發票開立及關帳→不列印→存檔→房間遷出→OK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房間狀態圖→找出房號→打掃房間(客房狀態更新為空房乾淨)→產出(房間狀態報表)並截圖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3"/>
          <p:cNvSpPr txBox="1">
            <a:spLocks noGrp="1"/>
          </p:cNvSpPr>
          <p:nvPr>
            <p:ph type="title"/>
          </p:nvPr>
        </p:nvSpPr>
        <p:spPr>
          <a:xfrm>
            <a:off x="549729" y="5116286"/>
            <a:ext cx="7999520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166" name="Google Shape;166;p13"/>
          <p:cNvSpPr txBox="1">
            <a:spLocks noGrp="1"/>
          </p:cNvSpPr>
          <p:nvPr>
            <p:ph idx="1"/>
          </p:nvPr>
        </p:nvSpPr>
        <p:spPr>
          <a:xfrm>
            <a:off x="549729" y="916214"/>
            <a:ext cx="7787249" cy="4728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775"/>
              <a:buChar char="•"/>
            </a:pPr>
            <a:r>
              <a:rPr lang="zh-TW" sz="2775" b="1" cap="none" dirty="0"/>
              <a:t>訂房的種類</a:t>
            </a:r>
            <a:endParaRPr sz="2775" b="1" cap="none" dirty="0"/>
          </a:p>
          <a:p>
            <a:pPr marL="274320" lvl="0" indent="-274320" algn="l" rtl="0"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dirty="0"/>
              <a:t>保證類訂房</a:t>
            </a:r>
            <a:endParaRPr sz="2220" dirty="0"/>
          </a:p>
          <a:p>
            <a:pPr marL="274320" lvl="0" indent="-274320" algn="l" rtl="0"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向旅客保證飯店將預留房間，直到預訂抵達飯店</a:t>
            </a:r>
            <a:r>
              <a:rPr lang="zh-TW" sz="2220" i="1" u="sng" dirty="0"/>
              <a:t>當天的某個時間</a:t>
            </a:r>
            <a:r>
              <a:rPr lang="zh-TW" sz="2220" dirty="0"/>
              <a:t>為止，以確保飯店的營業收入，即使沒取消訂房或入住</a:t>
            </a:r>
            <a:endParaRPr sz="2220" dirty="0"/>
          </a:p>
          <a:p>
            <a:pPr marL="274320" lvl="0" indent="-133350" algn="l" rtl="0"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 dirty="0"/>
          </a:p>
          <a:p>
            <a:pPr marL="594360" lvl="1" indent="-274319" algn="l" rtl="0">
              <a:spcBef>
                <a:spcPts val="407"/>
              </a:spcBef>
              <a:spcAft>
                <a:spcPts val="0"/>
              </a:spcAft>
              <a:buSzPts val="2035"/>
              <a:buChar char="•"/>
            </a:pPr>
            <a:r>
              <a:rPr lang="zh-TW" sz="2035" b="1" dirty="0"/>
              <a:t>預付款</a:t>
            </a:r>
            <a:r>
              <a:rPr lang="zh-TW" sz="2035" dirty="0"/>
              <a:t>: 抵達飯店日前</a:t>
            </a:r>
            <a:r>
              <a:rPr lang="zh-TW" sz="2035" i="1" u="sng" dirty="0"/>
              <a:t>已支付全部費用</a:t>
            </a:r>
            <a:endParaRPr dirty="0"/>
          </a:p>
          <a:p>
            <a:pPr marL="594360" lvl="1" indent="-274319" algn="l" rtl="0">
              <a:spcBef>
                <a:spcPts val="407"/>
              </a:spcBef>
              <a:spcAft>
                <a:spcPts val="0"/>
              </a:spcAft>
              <a:buSzPts val="2035"/>
              <a:buChar char="•"/>
            </a:pPr>
            <a:r>
              <a:rPr lang="zh-TW" sz="2035" b="1" dirty="0"/>
              <a:t>信用卡:</a:t>
            </a:r>
            <a:r>
              <a:rPr lang="zh-TW" sz="2035" dirty="0"/>
              <a:t>若未依規定時間內取消訂房，飯店將收取</a:t>
            </a:r>
            <a:r>
              <a:rPr lang="zh-TW" sz="2035" i="1" u="sng" dirty="0"/>
              <a:t>一晚的房費</a:t>
            </a:r>
            <a:endParaRPr dirty="0"/>
          </a:p>
          <a:p>
            <a:pPr marL="594360" lvl="1" indent="-274319" algn="l" rtl="0">
              <a:spcBef>
                <a:spcPts val="407"/>
              </a:spcBef>
              <a:spcAft>
                <a:spcPts val="0"/>
              </a:spcAft>
              <a:buSzPts val="2035"/>
              <a:buChar char="•"/>
            </a:pPr>
            <a:r>
              <a:rPr lang="zh-TW" sz="2035" b="1" dirty="0"/>
              <a:t>預付訂金: </a:t>
            </a:r>
            <a:r>
              <a:rPr lang="zh-TW" sz="2035" dirty="0"/>
              <a:t>抵達飯店前付給飯店</a:t>
            </a:r>
            <a:r>
              <a:rPr lang="zh-TW" sz="2035" i="1" u="sng" dirty="0"/>
              <a:t>一晚房費與稅金</a:t>
            </a:r>
            <a:r>
              <a:rPr lang="zh-TW" sz="2035" dirty="0"/>
              <a:t>(訂金依訂房天數調整)。若依規定取消訂房，訂金退回給旅客，同時客務資訊系統必須正確地</a:t>
            </a:r>
            <a:r>
              <a:rPr lang="zh-TW" sz="2035" i="1" u="sng" dirty="0"/>
              <a:t>發出和記錄訂房取消代號</a:t>
            </a:r>
            <a:endParaRPr dirty="0"/>
          </a:p>
          <a:p>
            <a:pPr marL="594360" lvl="1" indent="-274319" algn="l" rtl="0">
              <a:spcBef>
                <a:spcPts val="407"/>
              </a:spcBef>
              <a:spcAft>
                <a:spcPts val="0"/>
              </a:spcAft>
              <a:buSzPts val="2035"/>
              <a:buChar char="•"/>
            </a:pPr>
            <a:r>
              <a:rPr lang="zh-TW" sz="2035" b="1" dirty="0"/>
              <a:t>公司保證訂房</a:t>
            </a:r>
            <a:r>
              <a:rPr lang="zh-TW" sz="2035" dirty="0"/>
              <a:t>:公司與飯店簽訂合約，表明由公司付費的訂房旅客若未取消又未入住，便</a:t>
            </a:r>
            <a:r>
              <a:rPr lang="zh-TW" sz="2035" i="1" u="sng" dirty="0"/>
              <a:t>由公司承擔支付責任</a:t>
            </a:r>
            <a:endParaRPr dirty="0"/>
          </a:p>
          <a:p>
            <a:pPr marL="274320" lvl="0" indent="-133350" algn="l" rtl="0"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4"/>
          <p:cNvSpPr txBox="1">
            <a:spLocks noGrp="1"/>
          </p:cNvSpPr>
          <p:nvPr>
            <p:ph type="title"/>
          </p:nvPr>
        </p:nvSpPr>
        <p:spPr>
          <a:xfrm>
            <a:off x="549729" y="5297714"/>
            <a:ext cx="799952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172" name="Google Shape;172;p14"/>
          <p:cNvSpPr txBox="1">
            <a:spLocks noGrp="1"/>
          </p:cNvSpPr>
          <p:nvPr>
            <p:ph idx="1"/>
          </p:nvPr>
        </p:nvSpPr>
        <p:spPr>
          <a:xfrm>
            <a:off x="761999" y="464457"/>
            <a:ext cx="7787249" cy="4833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/>
              <a:t>無保證類訂房</a:t>
            </a:r>
            <a:endParaRPr sz="2220" cap="none" dirty="0"/>
          </a:p>
          <a:p>
            <a:pPr marL="274320" lvl="0" indent="-274320" algn="l" rtl="0"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飯店同意為來客保留客房至某個規定的時間(通常是下午4點至6點)；若訂房取消，需取得旅客姓名、地址、客房數、計劃的抵離日期、無訂房確認號碼。查證已有的訂房紀錄，並把它取消。登入取消資訊後，系統會給予一個取消代號</a:t>
            </a:r>
            <a:endParaRPr dirty="0"/>
          </a:p>
          <a:p>
            <a:pPr marL="274320" lvl="0" indent="-274320" algn="l" rtl="0"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 dirty="0"/>
              <a:t> </a:t>
            </a:r>
            <a:endParaRPr sz="2220" dirty="0"/>
          </a:p>
          <a:p>
            <a:pPr marL="274320" lvl="0" indent="-274320" algn="l" rtl="0"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/>
              <a:t>訂金收受流程</a:t>
            </a:r>
            <a:endParaRPr sz="2220" cap="none" dirty="0"/>
          </a:p>
          <a:p>
            <a:pPr marL="274320" lvl="0" indent="-274320" algn="l" rtl="0"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除信用卡外，無論訂金為何種形式，由哪一部門收到，皆應立即通知</a:t>
            </a:r>
            <a:r>
              <a:rPr lang="zh-TW" sz="2220" b="1" i="1" u="sng" dirty="0"/>
              <a:t>訂房組</a:t>
            </a:r>
            <a:r>
              <a:rPr lang="zh-TW" sz="2220" i="1" u="sng" dirty="0"/>
              <a:t>，</a:t>
            </a:r>
            <a:r>
              <a:rPr lang="zh-TW" sz="2220" dirty="0"/>
              <a:t>並交至</a:t>
            </a:r>
            <a:r>
              <a:rPr lang="zh-TW" sz="2220" b="1" i="1" u="sng" dirty="0"/>
              <a:t>會計作業單位</a:t>
            </a:r>
            <a:r>
              <a:rPr lang="zh-TW" sz="2220" dirty="0"/>
              <a:t>處理，同時應通知訂房者。當訂房以</a:t>
            </a:r>
            <a:r>
              <a:rPr lang="zh-TW" sz="2220" i="1" u="sng" dirty="0"/>
              <a:t>信用卡擔保</a:t>
            </a:r>
            <a:r>
              <a:rPr lang="zh-TW" sz="2220" dirty="0"/>
              <a:t>時，訂房組應直接徵信其信用，以確認旅客入住時，本卡足夠支付消費。可做</a:t>
            </a:r>
            <a:r>
              <a:rPr lang="zh-TW" sz="2220" b="1" i="1" u="sng" dirty="0"/>
              <a:t>「預要授權」(Pre-authorization)</a:t>
            </a:r>
            <a:r>
              <a:rPr lang="zh-TW" sz="2220" dirty="0"/>
              <a:t>，以確定入住後足夠支付。預要授權須特別注意，因可能會凍結持卡人部份的信用額度</a:t>
            </a:r>
            <a:endParaRPr sz="222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"/>
          <p:cNvSpPr txBox="1">
            <a:spLocks noGrp="1"/>
          </p:cNvSpPr>
          <p:nvPr>
            <p:ph type="title"/>
          </p:nvPr>
        </p:nvSpPr>
        <p:spPr>
          <a:xfrm>
            <a:off x="608875" y="4992380"/>
            <a:ext cx="8158927" cy="1179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178" name="Google Shape;178;p15"/>
          <p:cNvSpPr txBox="1">
            <a:spLocks noGrp="1"/>
          </p:cNvSpPr>
          <p:nvPr>
            <p:ph idx="1"/>
          </p:nvPr>
        </p:nvSpPr>
        <p:spPr>
          <a:xfrm>
            <a:off x="608875" y="759372"/>
            <a:ext cx="7543800" cy="4428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 b="1" cap="none" dirty="0"/>
              <a:t>訂金收取標準</a:t>
            </a:r>
            <a:endParaRPr b="1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根據觀光局公告的「</a:t>
            </a:r>
            <a:r>
              <a:rPr lang="zh-TW" b="1" dirty="0"/>
              <a:t>個別旅客訂房定型化契約應記載及不得記載事項」</a:t>
            </a:r>
            <a:endParaRPr b="1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第四條規定，業者收取訂金不得逾約定</a:t>
            </a:r>
            <a:r>
              <a:rPr lang="zh-TW" dirty="0">
                <a:solidFill>
                  <a:srgbClr val="FF0000"/>
                </a:solidFill>
              </a:rPr>
              <a:t>房價總金額30%</a:t>
            </a:r>
            <a:r>
              <a:rPr lang="zh-TW" dirty="0"/>
              <a:t>，但預定住宿日為</a:t>
            </a:r>
            <a:r>
              <a:rPr lang="zh-TW" dirty="0">
                <a:solidFill>
                  <a:srgbClr val="FF0000"/>
                </a:solidFill>
              </a:rPr>
              <a:t>三日以上之連續假日期間</a:t>
            </a:r>
            <a:r>
              <a:rPr lang="zh-TW" dirty="0"/>
              <a:t>，定金得提高至約定</a:t>
            </a:r>
            <a:r>
              <a:rPr lang="zh-TW" dirty="0">
                <a:solidFill>
                  <a:srgbClr val="FF0000"/>
                </a:solidFill>
              </a:rPr>
              <a:t>房價總金額50%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第五條規定，消費者若於入住日</a:t>
            </a:r>
            <a:r>
              <a:rPr lang="zh-TW" dirty="0">
                <a:solidFill>
                  <a:srgbClr val="FF0000"/>
                </a:solidFill>
              </a:rPr>
              <a:t>14天前</a:t>
            </a:r>
            <a:r>
              <a:rPr lang="zh-TW" dirty="0"/>
              <a:t>提出解約通知，可要求業者</a:t>
            </a:r>
            <a:r>
              <a:rPr lang="zh-TW" dirty="0">
                <a:solidFill>
                  <a:srgbClr val="FF0000"/>
                </a:solidFill>
              </a:rPr>
              <a:t>退還100%</a:t>
            </a:r>
            <a:r>
              <a:rPr lang="zh-TW" dirty="0"/>
              <a:t>的租金，而越接近入住日提出解約通知，業者可依日期長短，遞減退還租金的比例。於預定住宿日</a:t>
            </a:r>
            <a:r>
              <a:rPr lang="zh-TW" dirty="0">
                <a:solidFill>
                  <a:srgbClr val="FF0000"/>
                </a:solidFill>
              </a:rPr>
              <a:t>當日到達或未為解約</a:t>
            </a:r>
            <a:r>
              <a:rPr lang="zh-TW" dirty="0"/>
              <a:t>通知者，業者得</a:t>
            </a:r>
            <a:r>
              <a:rPr lang="zh-TW" dirty="0">
                <a:solidFill>
                  <a:srgbClr val="FF0000"/>
                </a:solidFill>
              </a:rPr>
              <a:t>不退還定金</a:t>
            </a:r>
            <a:endParaRPr b="1" cap="none" dirty="0">
              <a:solidFill>
                <a:srgbClr val="FF0000"/>
              </a:solidFill>
            </a:endParaRPr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6"/>
          <p:cNvSpPr txBox="1">
            <a:spLocks noGrp="1"/>
          </p:cNvSpPr>
          <p:nvPr>
            <p:ph type="title"/>
          </p:nvPr>
        </p:nvSpPr>
        <p:spPr>
          <a:xfrm>
            <a:off x="549729" y="5116286"/>
            <a:ext cx="7999520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pic>
        <p:nvPicPr>
          <p:cNvPr id="184" name="Google Shape;184;p16"/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rcRect t="518" b="518"/>
          <a:stretch/>
        </p:blipFill>
        <p:spPr>
          <a:xfrm>
            <a:off x="381001" y="938048"/>
            <a:ext cx="8530293" cy="4430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7"/>
          <p:cNvSpPr txBox="1">
            <a:spLocks noGrp="1"/>
          </p:cNvSpPr>
          <p:nvPr>
            <p:ph type="title"/>
          </p:nvPr>
        </p:nvSpPr>
        <p:spPr>
          <a:xfrm>
            <a:off x="549729" y="5116286"/>
            <a:ext cx="7999520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190" name="Google Shape;190;p17"/>
          <p:cNvSpPr txBox="1">
            <a:spLocks noGrp="1"/>
          </p:cNvSpPr>
          <p:nvPr>
            <p:ph idx="1"/>
          </p:nvPr>
        </p:nvSpPr>
        <p:spPr>
          <a:xfrm>
            <a:off x="549729" y="406399"/>
            <a:ext cx="8391071" cy="4934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/>
              <a:t> </a:t>
            </a:r>
            <a:endParaRPr sz="2800"/>
          </a:p>
          <a:p>
            <a:pPr marL="274320" lvl="0" indent="-27432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 cap="none"/>
              <a:t>訂房修改與取消之處理:</a:t>
            </a:r>
            <a:endParaRPr sz="2800" cap="none"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原則上只有</a:t>
            </a:r>
            <a:r>
              <a:rPr lang="zh-TW" b="1" i="1" u="sng">
                <a:solidFill>
                  <a:srgbClr val="FF0000"/>
                </a:solidFill>
              </a:rPr>
              <a:t>原訂房者</a:t>
            </a:r>
            <a:r>
              <a:rPr lang="zh-TW"/>
              <a:t>或預定住宿旅客本人方得修改；某些特殊訂房須飯店同意方得修改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如係不由旅客直接付款之訂房或旅客已預付款之訂房，則須經</a:t>
            </a:r>
            <a:r>
              <a:rPr lang="zh-TW" i="1" u="sng"/>
              <a:t>原訂房者通知</a:t>
            </a:r>
            <a:r>
              <a:rPr lang="zh-TW"/>
              <a:t>方得修改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通知修改訂房之所有資料須</a:t>
            </a:r>
            <a:r>
              <a:rPr lang="zh-TW" i="1" u="sng"/>
              <a:t>保留完整記錄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原訂房單與相關資料不可毀棄，應附於新訂房單之後，合併存檔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若為</a:t>
            </a:r>
            <a:r>
              <a:rPr lang="zh-TW" b="1" i="1"/>
              <a:t>重複</a:t>
            </a:r>
            <a:r>
              <a:rPr lang="zh-TW" b="1" u="sng"/>
              <a:t>訂房(double booking)</a:t>
            </a:r>
            <a:r>
              <a:rPr lang="zh-TW" u="sng"/>
              <a:t>，須聯絡各訂房者說明狀況，以</a:t>
            </a:r>
            <a:r>
              <a:rPr lang="zh-TW"/>
              <a:t>接受之先後為準，應建議訂房者以</a:t>
            </a:r>
            <a:r>
              <a:rPr lang="zh-TW">
                <a:solidFill>
                  <a:srgbClr val="FF0000"/>
                </a:solidFill>
              </a:rPr>
              <a:t>對旅客</a:t>
            </a:r>
            <a:r>
              <a:rPr lang="zh-TW" i="1">
                <a:solidFill>
                  <a:srgbClr val="FF0000"/>
                </a:solidFill>
              </a:rPr>
              <a:t>最有利</a:t>
            </a:r>
            <a:r>
              <a:rPr lang="zh-TW" i="1"/>
              <a:t>之條件為準</a:t>
            </a:r>
            <a:r>
              <a:rPr lang="zh-TW"/>
              <a:t>，須經原訂房者同意方可取消，旅客抵達時應向其說明，由其選擇</a:t>
            </a:r>
            <a:endParaRPr/>
          </a:p>
          <a:p>
            <a:pPr marL="274320" lvl="0" indent="-1219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8"/>
          <p:cNvSpPr txBox="1">
            <a:spLocks noGrp="1"/>
          </p:cNvSpPr>
          <p:nvPr>
            <p:ph type="title"/>
          </p:nvPr>
        </p:nvSpPr>
        <p:spPr>
          <a:xfrm>
            <a:off x="549729" y="5399314"/>
            <a:ext cx="7999520" cy="772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196" name="Google Shape;196;p18"/>
          <p:cNvSpPr txBox="1">
            <a:spLocks noGrp="1"/>
          </p:cNvSpPr>
          <p:nvPr>
            <p:ph idx="1"/>
          </p:nvPr>
        </p:nvSpPr>
        <p:spPr>
          <a:xfrm>
            <a:off x="423605" y="935921"/>
            <a:ext cx="7999519" cy="49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zh-TW" sz="2600" b="1" cap="none" dirty="0"/>
              <a:t>客房分配: </a:t>
            </a:r>
            <a:endParaRPr sz="2600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檢視每日預期抵退房客名單</a:t>
            </a:r>
            <a:r>
              <a:rPr lang="zh-TW" dirty="0"/>
              <a:t>：根據</a:t>
            </a:r>
            <a:r>
              <a:rPr lang="zh-TW" u="sng" dirty="0"/>
              <a:t>即將抵達飯店</a:t>
            </a:r>
            <a:r>
              <a:rPr lang="zh-TW" dirty="0"/>
              <a:t>、</a:t>
            </a:r>
            <a:r>
              <a:rPr lang="zh-TW" u="sng" dirty="0"/>
              <a:t>退房</a:t>
            </a:r>
            <a:r>
              <a:rPr lang="zh-TW" dirty="0"/>
              <a:t>或</a:t>
            </a:r>
            <a:r>
              <a:rPr lang="zh-TW" u="sng" dirty="0"/>
              <a:t>館內</a:t>
            </a:r>
            <a:r>
              <a:rPr lang="zh-TW" dirty="0"/>
              <a:t>的</a:t>
            </a:r>
            <a:r>
              <a:rPr lang="zh-TW" u="sng" dirty="0"/>
              <a:t>房客數量與姓名</a:t>
            </a:r>
            <a:r>
              <a:rPr lang="zh-TW" dirty="0"/>
              <a:t>所製作的清單，安排入住及退房之準備工作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排房與房價：</a:t>
            </a:r>
            <a:r>
              <a:rPr lang="zh-TW" dirty="0"/>
              <a:t>在顧客抵達飯店前，根據預訂資訊，預先按要求</a:t>
            </a:r>
            <a:r>
              <a:rPr lang="zh-TW" b="1" u="sng" dirty="0"/>
              <a:t>進行排房和確定房價。</a:t>
            </a:r>
            <a:r>
              <a:rPr lang="zh-TW" dirty="0"/>
              <a:t>預先排房是根據</a:t>
            </a:r>
            <a:r>
              <a:rPr lang="zh-TW" u="sng" dirty="0"/>
              <a:t>可租房狀態的預測</a:t>
            </a:r>
            <a:r>
              <a:rPr lang="zh-TW" dirty="0"/>
              <a:t>與選擇適當之客房來滿足顧客的需求，於辦理入住登記後才算最終完成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b="1" dirty="0"/>
              <a:t>影響相似的客房有不同的房價之原因</a:t>
            </a:r>
            <a:r>
              <a:rPr lang="zh-TW" dirty="0"/>
              <a:t>：客房面積、妝潢設計的特色、家俱的品質、客房的位置、備品的種類…</a:t>
            </a: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"/>
          <p:cNvSpPr txBox="1">
            <a:spLocks noGrp="1"/>
          </p:cNvSpPr>
          <p:nvPr>
            <p:ph type="title"/>
          </p:nvPr>
        </p:nvSpPr>
        <p:spPr>
          <a:xfrm>
            <a:off x="761999" y="5239656"/>
            <a:ext cx="8048171" cy="932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202" name="Google Shape;202;p19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4553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/>
              <a:t>排房</a:t>
            </a:r>
            <a:r>
              <a:rPr lang="zh-TW"/>
              <a:t>時，需考量顧客類型、特性及房價，安排合宜之客房：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594360" lvl="1" indent="-274319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zh-TW" b="1"/>
              <a:t>散客</a:t>
            </a:r>
            <a:r>
              <a:rPr lang="zh-TW"/>
              <a:t>:房價</a:t>
            </a:r>
            <a:r>
              <a:rPr lang="zh-TW" u="sng"/>
              <a:t>較高</a:t>
            </a:r>
            <a:r>
              <a:rPr lang="zh-TW"/>
              <a:t>的商務散客，可安排在</a:t>
            </a:r>
            <a:r>
              <a:rPr lang="zh-TW" u="sng"/>
              <a:t>較高</a:t>
            </a:r>
            <a:r>
              <a:rPr lang="zh-TW"/>
              <a:t>樓層</a:t>
            </a:r>
            <a:endParaRPr/>
          </a:p>
          <a:p>
            <a:pPr marL="594360" lvl="1" indent="-274319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endParaRPr/>
          </a:p>
          <a:p>
            <a:pPr marL="594360" lvl="1" indent="-274319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zh-TW" b="1"/>
              <a:t>團客</a:t>
            </a:r>
            <a:r>
              <a:rPr lang="zh-TW"/>
              <a:t>：房價</a:t>
            </a:r>
            <a:r>
              <a:rPr lang="zh-TW" u="sng"/>
              <a:t>較低</a:t>
            </a:r>
            <a:r>
              <a:rPr lang="zh-TW"/>
              <a:t>的團客，可安排在</a:t>
            </a:r>
            <a:r>
              <a:rPr lang="zh-TW" u="sng"/>
              <a:t>較低樓層且靠近電梯</a:t>
            </a:r>
            <a:r>
              <a:rPr lang="zh-TW"/>
              <a:t>、同團之旅客應儘量靠近、若為大型團體，則應分佈於</a:t>
            </a:r>
            <a:r>
              <a:rPr lang="zh-TW">
                <a:solidFill>
                  <a:srgbClr val="FF0000"/>
                </a:solidFill>
              </a:rPr>
              <a:t>數個樓層之相同位置</a:t>
            </a:r>
            <a:r>
              <a:rPr lang="zh-TW"/>
              <a:t>的客房(避免同團旅客因客房大小不同，而產生抱怨)</a:t>
            </a:r>
            <a:r>
              <a:rPr lang="zh-TW">
                <a:solidFill>
                  <a:srgbClr val="FF0000"/>
                </a:solidFill>
              </a:rPr>
              <a:t>(房型(批次)保留)</a:t>
            </a:r>
            <a:endParaRPr/>
          </a:p>
          <a:p>
            <a:pPr marL="594360" lvl="1" indent="-274319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endParaRPr/>
          </a:p>
          <a:p>
            <a:pPr marL="594360" lvl="1" indent="-274319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zh-TW" b="1"/>
              <a:t>VIP</a:t>
            </a:r>
            <a:r>
              <a:rPr lang="zh-TW"/>
              <a:t>：依其喜好及需求佈置客房及貴賓接待事宜，安排其偏好之特定樓層或客房</a:t>
            </a:r>
            <a:endParaRPr/>
          </a:p>
          <a:p>
            <a:pPr marL="274320" lvl="0" indent="-1219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Impact"/>
              <a:buNone/>
            </a:pPr>
            <a:r>
              <a:rPr lang="zh-TW" b="1"/>
              <a:t>目   錄</a:t>
            </a:r>
            <a:endParaRPr/>
          </a:p>
        </p:txBody>
      </p:sp>
      <p:sp>
        <p:nvSpPr>
          <p:cNvPr id="100" name="Google Shape;100;p2"/>
          <p:cNvSpPr txBox="1">
            <a:spLocks noGrp="1"/>
          </p:cNvSpPr>
          <p:nvPr>
            <p:ph idx="1"/>
          </p:nvPr>
        </p:nvSpPr>
        <p:spPr>
          <a:xfrm>
            <a:off x="267264" y="2335925"/>
            <a:ext cx="8073571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Font typeface="Noto Sans Symbols"/>
              <a:buChar char="⮚"/>
            </a:pPr>
            <a:r>
              <a:rPr lang="zh-TW" sz="3600" cap="none" dirty="0"/>
              <a:t>客務資訊系統之功能介紹與操作流程	</a:t>
            </a:r>
            <a:endParaRPr sz="3600" cap="none" dirty="0"/>
          </a:p>
          <a:p>
            <a:pPr marL="274320" lvl="0" indent="-274320" algn="l" rtl="0">
              <a:spcBef>
                <a:spcPts val="720"/>
              </a:spcBef>
              <a:spcAft>
                <a:spcPts val="0"/>
              </a:spcAft>
              <a:buSzPts val="3600"/>
              <a:buFont typeface="Noto Sans Symbols"/>
              <a:buChar char="⮚"/>
            </a:pPr>
            <a:r>
              <a:rPr lang="zh-TW" sz="3600" dirty="0"/>
              <a:t>辦理入住登記及退房之應注意事項</a:t>
            </a:r>
            <a:endParaRPr sz="3600" dirty="0"/>
          </a:p>
          <a:p>
            <a:pPr marL="0" lvl="0" indent="0" algn="l" rtl="0">
              <a:spcBef>
                <a:spcPts val="720"/>
              </a:spcBef>
              <a:spcAft>
                <a:spcPts val="0"/>
              </a:spcAft>
              <a:buSzPts val="3600"/>
              <a:buNone/>
            </a:pPr>
            <a:r>
              <a:rPr lang="zh-TW" sz="3600" dirty="0"/>
              <a:t> </a:t>
            </a:r>
            <a:endParaRPr sz="3600" dirty="0"/>
          </a:p>
          <a:p>
            <a:pPr marL="274320" lvl="0" indent="-274320" algn="l" rtl="0">
              <a:spcBef>
                <a:spcPts val="720"/>
              </a:spcBef>
              <a:spcAft>
                <a:spcPts val="0"/>
              </a:spcAft>
              <a:buSzPts val="3600"/>
              <a:buFont typeface="Noto Sans Symbols"/>
              <a:buChar char="⮚"/>
            </a:pPr>
            <a:r>
              <a:rPr lang="zh-TW" sz="3600" cap="none" dirty="0"/>
              <a:t>評量說明	</a:t>
            </a:r>
            <a:endParaRPr sz="3600" cap="none" dirty="0"/>
          </a:p>
          <a:p>
            <a:pPr marL="274320" lvl="0" indent="-45720" algn="l" rtl="0">
              <a:spcBef>
                <a:spcPts val="720"/>
              </a:spcBef>
              <a:spcAft>
                <a:spcPts val="0"/>
              </a:spcAft>
              <a:buSzPts val="3600"/>
              <a:buFont typeface="Noto Sans Symbols"/>
              <a:buNone/>
            </a:pPr>
            <a:endParaRPr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"/>
          <p:cNvSpPr txBox="1">
            <a:spLocks noGrp="1"/>
          </p:cNvSpPr>
          <p:nvPr>
            <p:ph type="title"/>
          </p:nvPr>
        </p:nvSpPr>
        <p:spPr>
          <a:xfrm>
            <a:off x="549729" y="5116286"/>
            <a:ext cx="7999520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208" name="Google Shape;208;p2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 b="1"/>
              <a:t>滿足顧客特殊需求：</a:t>
            </a:r>
            <a:endParaRPr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床型、設備、位置、景色、無障礙設施(Accessible environment)、</a:t>
            </a:r>
            <a:r>
              <a:rPr lang="zh-TW" u="sng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穆斯林友善餐旅(Muslim Friendly Tourism)認證標章</a:t>
            </a:r>
            <a:r>
              <a:rPr lang="zh-TW"/>
              <a:t>、蜜月套房、親子設施、寵物友善…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若需加床或嬰兒床、改用抗敏備品或乳膠枕，需通知房務部協助; 若需安排交通工具或接送機服務，需通知服務中心協助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1"/>
          <p:cNvSpPr txBox="1">
            <a:spLocks noGrp="1"/>
          </p:cNvSpPr>
          <p:nvPr>
            <p:ph type="title"/>
          </p:nvPr>
        </p:nvSpPr>
        <p:spPr>
          <a:xfrm>
            <a:off x="549729" y="5116286"/>
            <a:ext cx="7999520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214" name="Google Shape;214;p21"/>
          <p:cNvSpPr txBox="1">
            <a:spLocks noGrp="1"/>
          </p:cNvSpPr>
          <p:nvPr>
            <p:ph idx="1"/>
          </p:nvPr>
        </p:nvSpPr>
        <p:spPr>
          <a:xfrm>
            <a:off x="655864" y="665655"/>
            <a:ext cx="7787249" cy="4608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 cap="none" dirty="0"/>
              <a:t>辦理入住登記</a:t>
            </a:r>
            <a:r>
              <a:rPr lang="zh-TW" sz="2800" b="1" dirty="0"/>
              <a:t>流程</a:t>
            </a:r>
            <a:r>
              <a:rPr lang="zh-TW" sz="2800" b="1" cap="none" dirty="0"/>
              <a:t>:</a:t>
            </a:r>
            <a:endParaRPr sz="2800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旅客抵達飯店→詢問有無訂房→請旅客出示證件→查詢客務資訊系統→填寫旅客住宿登記卡→確認住宿期間→確認房型、房價(若包含早餐，須告知</a:t>
            </a:r>
            <a:r>
              <a:rPr lang="zh-TW" dirty="0">
                <a:solidFill>
                  <a:srgbClr val="FF0000"/>
                </a:solidFill>
              </a:rPr>
              <a:t>供餐地點及時間</a:t>
            </a:r>
            <a:r>
              <a:rPr lang="zh-TW" dirty="0"/>
              <a:t>)→確認付款方式→</a:t>
            </a:r>
            <a:r>
              <a:rPr lang="zh-TW" dirty="0">
                <a:solidFill>
                  <a:srgbClr val="FF0000"/>
                </a:solidFill>
              </a:rPr>
              <a:t>預刷信用卡</a:t>
            </a:r>
            <a:r>
              <a:rPr lang="zh-TW" dirty="0"/>
              <a:t>並取得消費授權→旅客確認無誤後，於旅客住宿登記卡上簽名→交付客房鑰匙→行李員協助搬運行李並引導房客至客房</a:t>
            </a: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 dirty="0">
              <a:solidFill>
                <a:srgbClr val="FF0000"/>
              </a:solidFill>
            </a:endParaRPr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2"/>
          <p:cNvSpPr txBox="1">
            <a:spLocks noGrp="1"/>
          </p:cNvSpPr>
          <p:nvPr>
            <p:ph type="title"/>
          </p:nvPr>
        </p:nvSpPr>
        <p:spPr>
          <a:xfrm>
            <a:off x="549729" y="5297714"/>
            <a:ext cx="7999520" cy="87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220" name="Google Shape;220;p22"/>
          <p:cNvSpPr txBox="1">
            <a:spLocks noGrp="1"/>
          </p:cNvSpPr>
          <p:nvPr>
            <p:ph idx="1"/>
          </p:nvPr>
        </p:nvSpPr>
        <p:spPr>
          <a:xfrm>
            <a:off x="333089" y="748862"/>
            <a:ext cx="8432800" cy="4437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dirty="0"/>
              <a:t>客帳處理:</a:t>
            </a:r>
            <a:endParaRPr sz="2800" dirty="0"/>
          </a:p>
          <a:p>
            <a:pPr marL="274320" lvl="0" indent="-274320" algn="l" rtl="0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zh-TW" sz="2200" b="1" dirty="0"/>
              <a:t>預收款(Advance payment)</a:t>
            </a:r>
            <a:r>
              <a:rPr lang="zh-TW" sz="2200" dirty="0"/>
              <a:t>：訂房時若已收取預付款，應於入住登記時主動告知旅客</a:t>
            </a:r>
            <a:endParaRPr sz="2200" dirty="0"/>
          </a:p>
          <a:p>
            <a:pPr marL="274320" lvl="0" indent="-134620" algn="l" rtl="0">
              <a:spcBef>
                <a:spcPts val="440"/>
              </a:spcBef>
              <a:spcAft>
                <a:spcPts val="0"/>
              </a:spcAft>
              <a:buSzPts val="2200"/>
              <a:buNone/>
            </a:pPr>
            <a:endParaRPr sz="2200" dirty="0"/>
          </a:p>
          <a:p>
            <a:pPr marL="274320" lvl="0" indent="-274320" algn="l" rtl="0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zh-TW" sz="2200" b="1" dirty="0"/>
              <a:t>信用卡(Credit card)：</a:t>
            </a:r>
            <a:r>
              <a:rPr lang="zh-TW" sz="2200" dirty="0"/>
              <a:t>辦理入住登記時，須預估消費總額、</a:t>
            </a:r>
            <a:r>
              <a:rPr lang="zh-TW" sz="2200" dirty="0">
                <a:solidFill>
                  <a:srgbClr val="FF0000"/>
                </a:solidFill>
              </a:rPr>
              <a:t>預刷信用卡</a:t>
            </a:r>
            <a:r>
              <a:rPr lang="zh-TW" sz="2200" dirty="0"/>
              <a:t>、取得</a:t>
            </a:r>
            <a:r>
              <a:rPr lang="zh-TW" sz="2200" dirty="0">
                <a:solidFill>
                  <a:srgbClr val="FF0000"/>
                </a:solidFill>
              </a:rPr>
              <a:t>預估消費總額之消費授權</a:t>
            </a:r>
            <a:r>
              <a:rPr lang="zh-TW" sz="2200" dirty="0"/>
              <a:t>且據之向信用卡公司徵信 </a:t>
            </a:r>
            <a:r>
              <a:rPr lang="zh-TW" sz="2200" dirty="0">
                <a:solidFill>
                  <a:srgbClr val="FF0000"/>
                </a:solidFill>
              </a:rPr>
              <a:t>(每日房租＋每日其他平均花費＝預估每日消費總額；預估每日消費總額＊住宿天數＝預估消費總額)</a:t>
            </a:r>
            <a:r>
              <a:rPr lang="zh-TW" sz="2200" dirty="0"/>
              <a:t>。若辦理退房時，房客改用其他付款方式，應立即取消信用卡預刷之消費授權</a:t>
            </a:r>
            <a:endParaRPr sz="2200" dirty="0"/>
          </a:p>
          <a:p>
            <a:pPr marL="27432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3"/>
          <p:cNvSpPr txBox="1">
            <a:spLocks noGrp="1"/>
          </p:cNvSpPr>
          <p:nvPr>
            <p:ph type="title"/>
          </p:nvPr>
        </p:nvSpPr>
        <p:spPr>
          <a:xfrm>
            <a:off x="761999" y="5050970"/>
            <a:ext cx="7903029" cy="1121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226" name="Google Shape;226;p23"/>
          <p:cNvSpPr txBox="1">
            <a:spLocks noGrp="1"/>
          </p:cNvSpPr>
          <p:nvPr>
            <p:ph idx="1"/>
          </p:nvPr>
        </p:nvSpPr>
        <p:spPr>
          <a:xfrm>
            <a:off x="762000" y="479685"/>
            <a:ext cx="7543800" cy="5021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775"/>
              <a:buNone/>
            </a:pPr>
            <a:r>
              <a:rPr lang="zh-TW" sz="2775" b="1"/>
              <a:t>客帳處理:</a:t>
            </a:r>
            <a:endParaRPr/>
          </a:p>
          <a:p>
            <a:pPr marL="274320" lvl="0" indent="-274320" algn="l" rtl="0"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/>
              <a:t>公司轉帳(City ledger)：</a:t>
            </a:r>
            <a:r>
              <a:rPr lang="zh-TW" sz="2220"/>
              <a:t>訂房時已約定之轉帳，應由約定付款者於旅客入住前，簽認同意付款書，並詳列付款項目及支付範圍；結帳時方提出轉帳要求，呈報主管核准，並由付款人於帳單及</a:t>
            </a:r>
            <a:r>
              <a:rPr lang="zh-TW" sz="2220">
                <a:solidFill>
                  <a:srgbClr val="FF0000"/>
                </a:solidFill>
              </a:rPr>
              <a:t>簽帳單(IOU)</a:t>
            </a:r>
            <a:r>
              <a:rPr lang="zh-TW" sz="2220"/>
              <a:t>上簽認</a:t>
            </a:r>
            <a:endParaRPr/>
          </a:p>
          <a:p>
            <a:pPr marL="274320" lvl="0" indent="-274320" algn="l" rtl="0"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/>
              <a:t>核對消費：</a:t>
            </a:r>
            <a:r>
              <a:rPr lang="zh-TW" sz="2220"/>
              <a:t>不論帳目由誰支付，消費明細皆應由</a:t>
            </a:r>
            <a:r>
              <a:rPr lang="zh-TW" sz="2220">
                <a:solidFill>
                  <a:srgbClr val="C00000"/>
                </a:solidFill>
              </a:rPr>
              <a:t>房客簽認</a:t>
            </a:r>
            <a:r>
              <a:rPr lang="zh-TW" sz="2220"/>
              <a:t>，若為</a:t>
            </a:r>
            <a:r>
              <a:rPr lang="zh-TW" sz="2220">
                <a:solidFill>
                  <a:srgbClr val="C00000"/>
                </a:solidFill>
              </a:rPr>
              <a:t>套裝行程團體</a:t>
            </a:r>
            <a:r>
              <a:rPr lang="zh-TW" sz="2220"/>
              <a:t>，</a:t>
            </a:r>
            <a:r>
              <a:rPr lang="zh-TW" sz="2220" u="sng"/>
              <a:t>不可透露底價、差額或佣金</a:t>
            </a:r>
            <a:r>
              <a:rPr lang="zh-TW" sz="2220"/>
              <a:t>，故房客</a:t>
            </a:r>
            <a:r>
              <a:rPr lang="zh-TW" sz="2220">
                <a:solidFill>
                  <a:srgbClr val="C00000"/>
                </a:solidFill>
              </a:rPr>
              <a:t>僅需簽認自行支付部分即可</a:t>
            </a:r>
            <a:endParaRPr/>
          </a:p>
          <a:p>
            <a:pPr marL="274320" lvl="0" indent="-274320" algn="l" rtl="0"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/>
              <a:t>結帳及發票開立：</a:t>
            </a:r>
            <a:r>
              <a:rPr lang="zh-TW" sz="2220"/>
              <a:t>查核預付款項，補收取消費差額，並收回預付款收據。所有消費憑證、消費明細與發票收執聯，應即時交由房客攜回。發票除經付款人同意外，不應開立給第三者。應轉收的帳目，應由付款者的代表簽認消費明細，同時簽認註明總消費之掛帳簽認單(IOU)</a:t>
            </a:r>
            <a:endParaRPr sz="2220"/>
          </a:p>
          <a:p>
            <a:pPr marL="274320" lvl="0" indent="-133350" algn="l" rtl="0"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4"/>
          <p:cNvSpPr txBox="1">
            <a:spLocks noGrp="1"/>
          </p:cNvSpPr>
          <p:nvPr>
            <p:ph type="title"/>
          </p:nvPr>
        </p:nvSpPr>
        <p:spPr>
          <a:xfrm>
            <a:off x="549729" y="5116286"/>
            <a:ext cx="7999520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232" name="Google Shape;232;p24"/>
          <p:cNvSpPr txBox="1">
            <a:spLocks noGrp="1"/>
          </p:cNvSpPr>
          <p:nvPr>
            <p:ph idx="1"/>
          </p:nvPr>
        </p:nvSpPr>
        <p:spPr>
          <a:xfrm>
            <a:off x="777589" y="811924"/>
            <a:ext cx="7543800" cy="468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zh-TW" sz="2800" b="1" cap="none" dirty="0"/>
              <a:t>辦理退房</a:t>
            </a:r>
            <a:r>
              <a:rPr lang="zh-TW" sz="2800" b="1" dirty="0"/>
              <a:t>流程:</a:t>
            </a:r>
            <a:endParaRPr sz="2800" cap="none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收回</a:t>
            </a:r>
            <a:r>
              <a:rPr lang="zh-TW" dirty="0">
                <a:solidFill>
                  <a:srgbClr val="FF0000"/>
                </a:solidFill>
              </a:rPr>
              <a:t>客房鑰匙</a:t>
            </a:r>
            <a:r>
              <a:rPr lang="zh-TW" dirty="0"/>
              <a:t>→詢問房客住宿期間的感受→通知房務部檢查客房→出納應先與房客</a:t>
            </a:r>
            <a:r>
              <a:rPr lang="zh-TW" dirty="0">
                <a:solidFill>
                  <a:srgbClr val="FF0000"/>
                </a:solidFill>
              </a:rPr>
              <a:t>確認是否有最後發生的消費</a:t>
            </a:r>
            <a:r>
              <a:rPr lang="zh-TW" dirty="0"/>
              <a:t>(如Mini bar、早餐、客房電話…)→確認消費記錄完整後，列印消費明細→請房客檢查核對→</a:t>
            </a:r>
            <a:r>
              <a:rPr lang="zh-TW" dirty="0">
                <a:solidFill>
                  <a:srgbClr val="FF0000"/>
                </a:solidFill>
              </a:rPr>
              <a:t>再次詢問</a:t>
            </a:r>
            <a:r>
              <a:rPr lang="zh-TW" dirty="0"/>
              <a:t>付款方式(預付款、信用卡、公司轉帳…)→結帳及發票開立</a:t>
            </a:r>
            <a:endParaRPr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5"/>
          <p:cNvSpPr txBox="1">
            <a:spLocks noGrp="1"/>
          </p:cNvSpPr>
          <p:nvPr>
            <p:ph type="title"/>
          </p:nvPr>
        </p:nvSpPr>
        <p:spPr>
          <a:xfrm>
            <a:off x="549729" y="5471886"/>
            <a:ext cx="7999520" cy="700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Impact"/>
              <a:buNone/>
            </a:pPr>
            <a:r>
              <a:rPr lang="zh-TW" sz="3600" b="1" cap="none"/>
              <a:t>辦理入住登記及退房之應注意事項</a:t>
            </a:r>
            <a:endParaRPr sz="3600"/>
          </a:p>
        </p:txBody>
      </p:sp>
      <p:sp>
        <p:nvSpPr>
          <p:cNvPr id="238" name="Google Shape;238;p25"/>
          <p:cNvSpPr txBox="1">
            <a:spLocks noGrp="1"/>
          </p:cNvSpPr>
          <p:nvPr>
            <p:ph idx="1"/>
          </p:nvPr>
        </p:nvSpPr>
        <p:spPr>
          <a:xfrm>
            <a:off x="549729" y="685799"/>
            <a:ext cx="7999519" cy="4974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75"/>
              <a:buChar char="•"/>
            </a:pPr>
            <a:r>
              <a:rPr lang="zh-TW" sz="2775" b="1" cap="none"/>
              <a:t>顧客歷史檔案之建立與運用</a:t>
            </a:r>
            <a:endParaRPr sz="2775" cap="none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/>
              <a:t>客務部透過建立和維護顧客歷史檔案，</a:t>
            </a:r>
            <a:r>
              <a:rPr lang="zh-TW" sz="2220" u="sng">
                <a:solidFill>
                  <a:srgbClr val="FF0000"/>
                </a:solidFill>
              </a:rPr>
              <a:t>預測顧客的趨勢，</a:t>
            </a:r>
            <a:r>
              <a:rPr lang="zh-TW" sz="2220"/>
              <a:t>蒐集了房客</a:t>
            </a:r>
            <a:r>
              <a:rPr lang="zh-TW" sz="2220">
                <a:solidFill>
                  <a:srgbClr val="FF0000"/>
                </a:solidFill>
              </a:rPr>
              <a:t>入住期間的個人和財務資料</a:t>
            </a:r>
            <a:r>
              <a:rPr lang="zh-TW" sz="2220"/>
              <a:t> (客務部的責任是保護房客的個人權利不受侵犯)。有助於飯店行銷部門之</a:t>
            </a:r>
            <a:r>
              <a:rPr lang="zh-TW" sz="2220">
                <a:solidFill>
                  <a:srgbClr val="FF0000"/>
                </a:solidFill>
              </a:rPr>
              <a:t>業務追蹤</a:t>
            </a:r>
            <a:r>
              <a:rPr lang="zh-TW" sz="2220"/>
              <a:t>，針對</a:t>
            </a:r>
            <a:r>
              <a:rPr lang="zh-TW" sz="2220" u="sng">
                <a:solidFill>
                  <a:srgbClr val="FF0000"/>
                </a:solidFill>
              </a:rPr>
              <a:t>目標客層</a:t>
            </a:r>
            <a:r>
              <a:rPr lang="zh-TW" sz="2220"/>
              <a:t>制定</a:t>
            </a:r>
            <a:r>
              <a:rPr lang="zh-TW" sz="2220" u="sng">
                <a:solidFill>
                  <a:srgbClr val="FF0000"/>
                </a:solidFill>
              </a:rPr>
              <a:t>新的行銷策略</a:t>
            </a:r>
            <a:r>
              <a:rPr lang="zh-TW" sz="2220">
                <a:solidFill>
                  <a:schemeClr val="dk1"/>
                </a:solidFill>
              </a:rPr>
              <a:t>，</a:t>
            </a:r>
            <a:r>
              <a:rPr lang="zh-TW" sz="2220"/>
              <a:t>也可發現新的、輔助的、或該加強的</a:t>
            </a:r>
            <a:r>
              <a:rPr lang="zh-TW" sz="2220">
                <a:solidFill>
                  <a:srgbClr val="FF0000"/>
                </a:solidFill>
              </a:rPr>
              <a:t>產品及服務內容</a:t>
            </a:r>
            <a:endParaRPr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/>
              <a:t> </a:t>
            </a:r>
            <a:endParaRPr sz="2220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/>
              <a:t>透過分析訂房資料和分類報表，了解各種訂房的種類及確定業務發展的趨勢，</a:t>
            </a:r>
            <a:r>
              <a:rPr lang="zh-TW" sz="2220" u="sng">
                <a:solidFill>
                  <a:srgbClr val="FF0000"/>
                </a:solidFill>
              </a:rPr>
              <a:t>制定能對市場產生影響的策略</a:t>
            </a:r>
            <a:r>
              <a:rPr lang="zh-TW" sz="2220">
                <a:solidFill>
                  <a:srgbClr val="FF0000"/>
                </a:solidFill>
              </a:rPr>
              <a:t>:</a:t>
            </a:r>
            <a:endParaRPr/>
          </a:p>
          <a:p>
            <a:pPr marL="594360" lvl="1" indent="-274319" algn="l" rtl="0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2035"/>
              <a:buChar char="•"/>
            </a:pPr>
            <a:r>
              <a:rPr lang="zh-TW" sz="2035"/>
              <a:t>房客人數、出租的客房數、訂房方式、訂房卻未取消又未抵店的客房數、未訂房的散客客房數、延期或提前退房的客房數、追蹤團體客的蹤跡(訂房模式、是否於預留房時段開始前抵店，結束後才退房)</a:t>
            </a:r>
            <a:endParaRPr sz="2035"/>
          </a:p>
          <a:p>
            <a:pPr marL="274320" lvl="0" indent="-27432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r>
              <a:rPr lang="zh-TW" sz="2220"/>
              <a:t> </a:t>
            </a:r>
            <a:endParaRPr sz="2220"/>
          </a:p>
          <a:p>
            <a:pPr marL="274320" lvl="0" indent="-13335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6"/>
          <p:cNvSpPr txBox="1">
            <a:spLocks noGrp="1"/>
          </p:cNvSpPr>
          <p:nvPr>
            <p:ph type="title"/>
          </p:nvPr>
        </p:nvSpPr>
        <p:spPr>
          <a:xfrm>
            <a:off x="549729" y="5116286"/>
            <a:ext cx="7999520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辦理入住登記及退房之應注意事項</a:t>
            </a:r>
            <a:endParaRPr sz="4000"/>
          </a:p>
        </p:txBody>
      </p:sp>
      <p:sp>
        <p:nvSpPr>
          <p:cNvPr id="244" name="Google Shape;244;p26"/>
          <p:cNvSpPr txBox="1">
            <a:spLocks noGrp="1"/>
          </p:cNvSpPr>
          <p:nvPr>
            <p:ph idx="1"/>
          </p:nvPr>
        </p:nvSpPr>
        <p:spPr>
          <a:xfrm>
            <a:off x="394138" y="1022131"/>
            <a:ext cx="7543800" cy="4430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 cap="none" dirty="0"/>
              <a:t>顧客歷史檔案之運用: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u="sng" dirty="0"/>
              <a:t>預估客房銷售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u="sng" dirty="0"/>
              <a:t>參考過去記錄</a:t>
            </a:r>
            <a:r>
              <a:rPr lang="zh-TW" dirty="0"/>
              <a:t>: 往年同期之住房率，預估各季與月份的客房銷售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u="sng" dirty="0"/>
              <a:t>參考市場成長</a:t>
            </a:r>
            <a:r>
              <a:rPr lang="zh-TW" dirty="0"/>
              <a:t>: 市場上同級客房數量的消長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u="sng" dirty="0"/>
              <a:t>考慮本身競爭力</a:t>
            </a:r>
            <a:r>
              <a:rPr lang="zh-TW" dirty="0"/>
              <a:t>: </a:t>
            </a:r>
            <a:r>
              <a:rPr lang="zh-TW" dirty="0">
                <a:solidFill>
                  <a:srgbClr val="FF0000"/>
                </a:solidFill>
              </a:rPr>
              <a:t>綜合競爭力: </a:t>
            </a:r>
            <a:r>
              <a:rPr lang="zh-TW" dirty="0"/>
              <a:t>設施、設備、服務品質、交通便利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u="sng" dirty="0"/>
              <a:t>依既定策略執行</a:t>
            </a:r>
            <a:r>
              <a:rPr lang="zh-TW" dirty="0"/>
              <a:t>: 預估客房收入後，依之制定銷售策略並執行，隨時檢討與調整</a:t>
            </a:r>
            <a:endParaRPr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cap="none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8"/>
          <p:cNvSpPr txBox="1">
            <a:spLocks noGrp="1"/>
          </p:cNvSpPr>
          <p:nvPr>
            <p:ph type="title"/>
          </p:nvPr>
        </p:nvSpPr>
        <p:spPr>
          <a:xfrm>
            <a:off x="762000" y="5355770"/>
            <a:ext cx="6781800" cy="816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/>
              <a:t>評量內容</a:t>
            </a:r>
            <a:endParaRPr sz="4000"/>
          </a:p>
        </p:txBody>
      </p:sp>
      <p:sp>
        <p:nvSpPr>
          <p:cNvPr id="250" name="Google Shape;250;p28"/>
          <p:cNvSpPr txBox="1">
            <a:spLocks noGrp="1"/>
          </p:cNvSpPr>
          <p:nvPr>
            <p:ph idx="1"/>
          </p:nvPr>
        </p:nvSpPr>
        <p:spPr>
          <a:xfrm>
            <a:off x="762000" y="555046"/>
            <a:ext cx="7543800" cy="5109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dirty="0"/>
              <a:t>評量實施方式：</a:t>
            </a:r>
            <a:r>
              <a:rPr lang="zh-TW" sz="2220" dirty="0"/>
              <a:t>在</a:t>
            </a:r>
            <a:r>
              <a:rPr lang="zh-TW" sz="2220" b="1" i="1" u="sng" dirty="0">
                <a:solidFill>
                  <a:srgbClr val="FF0000"/>
                </a:solidFill>
              </a:rPr>
              <a:t>25分鐘內</a:t>
            </a:r>
            <a:r>
              <a:rPr lang="zh-TW" sz="2220" dirty="0"/>
              <a:t>，依據規定之實作步驟，實際操作客務資訊系統，完成7個任務(共10個項目)，並產出相關表單或報表並截圖: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新增訂房(訂房卡)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修改訂房(訂房修改紀錄)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排房(房間排房表)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遷入(旅客登記卡)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換房調價(換房表)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付款及遷出(出納帳務明細表)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更改客房狀態 (房間狀態報表)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 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/>
              <a:t>評量工具：</a:t>
            </a:r>
            <a:r>
              <a:rPr lang="zh-TW" sz="2220" cap="none" dirty="0"/>
              <a:t>依照評量標準表及相關表單及報表予以評分</a:t>
            </a:r>
            <a:endParaRPr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dirty="0"/>
              <a:t> </a:t>
            </a:r>
            <a:endParaRPr sz="2220" dirty="0"/>
          </a:p>
          <a:p>
            <a:pPr marL="274320" lvl="0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Char char="•"/>
            </a:pPr>
            <a:r>
              <a:rPr lang="zh-TW" sz="2220" b="1" cap="none" dirty="0"/>
              <a:t>成績計算：</a:t>
            </a:r>
            <a:r>
              <a:rPr lang="zh-TW" sz="2220" cap="none" dirty="0"/>
              <a:t>評量標準表共計10個項目，每項滿分為10分(1=0分；2=5分; 3=10分)；總計達60分為通過</a:t>
            </a:r>
            <a:endParaRPr dirty="0"/>
          </a:p>
          <a:p>
            <a:pPr marL="274320" lvl="0" indent="-13335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SzPts val="2220"/>
              <a:buNone/>
            </a:pPr>
            <a:endParaRPr sz="222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Impact"/>
              <a:buNone/>
            </a:pPr>
            <a:r>
              <a:rPr lang="zh-TW"/>
              <a:t>參考文獻</a:t>
            </a:r>
            <a:endParaRPr/>
          </a:p>
        </p:txBody>
      </p:sp>
      <p:sp>
        <p:nvSpPr>
          <p:cNvPr id="256" name="Google Shape;256;p2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羅強毅,韋桂珍(2019)。旅館客務管理實務。七版一刷。華立圖書股份有限公司。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曾慶櫕(2016)。旅館經營管理。初版一刷。全華圖書股份有限公司。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Kasavan, M.L. &amp; Brooks, R.M., (譯者:林漢明、龐麗琴、郭欣易) (2015)。旅館客務部營運與管理。台北市：鼎茂圖書出版股份有限公司。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562429" y="5116286"/>
            <a:ext cx="8327571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客務資訊系統之功能介紹 1/2</a:t>
            </a:r>
            <a:endParaRPr sz="4000"/>
          </a:p>
        </p:txBody>
      </p:sp>
      <p:sp>
        <p:nvSpPr>
          <p:cNvPr id="106" name="Google Shape;106;p3"/>
          <p:cNvSpPr txBox="1">
            <a:spLocks noGrp="1"/>
          </p:cNvSpPr>
          <p:nvPr>
            <p:ph idx="1"/>
          </p:nvPr>
        </p:nvSpPr>
        <p:spPr>
          <a:xfrm>
            <a:off x="400119" y="464457"/>
            <a:ext cx="8245908" cy="5171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/>
              <a:t>訂房</a:t>
            </a:r>
            <a:endParaRPr sz="2800"/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/>
              <a:t>新增、修改、取消、房型(批次)保留、日期價別</a:t>
            </a:r>
            <a:endParaRPr sz="2600"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/>
              <a:t>接待</a:t>
            </a:r>
            <a:endParaRPr sz="2800"/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/>
              <a:t>排房、遷入、換房調價、住客歷史資料、維修房</a:t>
            </a:r>
            <a:endParaRPr sz="2600"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zh-TW" sz="2800"/>
              <a:t>出納</a:t>
            </a:r>
            <a:endParaRPr sz="2800"/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/>
              <a:t>入帳、調帳、分帳、轉帳、付款、遷出、外幣兌換</a:t>
            </a:r>
            <a:endParaRPr sz="2600"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zh-TW" sz="2800" b="1"/>
              <a:t>服務中心</a:t>
            </a:r>
            <a:endParaRPr sz="2800"/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/>
              <a:t>旅客諮詢服務(新增附近景點或餐廳)</a:t>
            </a:r>
            <a:endParaRPr sz="2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>
            <a:spLocks noGrp="1"/>
          </p:cNvSpPr>
          <p:nvPr>
            <p:ph type="title"/>
          </p:nvPr>
        </p:nvSpPr>
        <p:spPr>
          <a:xfrm>
            <a:off x="762000" y="5392466"/>
            <a:ext cx="7543800" cy="779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客務資訊系統之功能介紹 2/2</a:t>
            </a:r>
            <a:endParaRPr sz="4000"/>
          </a:p>
        </p:txBody>
      </p:sp>
      <p:sp>
        <p:nvSpPr>
          <p:cNvPr id="112" name="Google Shape;112;p4"/>
          <p:cNvSpPr txBox="1">
            <a:spLocks noGrp="1"/>
          </p:cNvSpPr>
          <p:nvPr>
            <p:ph idx="1"/>
          </p:nvPr>
        </p:nvSpPr>
        <p:spPr>
          <a:xfrm>
            <a:off x="762000" y="486104"/>
            <a:ext cx="7543800" cy="4706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zh-TW" sz="2800" dirty="0"/>
              <a:t>房務</a:t>
            </a:r>
            <a:endParaRPr sz="2800" dirty="0"/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dirty="0"/>
              <a:t>房間狀況、住客明細、需求明細</a:t>
            </a:r>
            <a:endParaRPr sz="2600" dirty="0"/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dirty="0"/>
              <a:t>房間狀態圖(房型、狀態)、失物招領</a:t>
            </a:r>
            <a:endParaRPr sz="2600" dirty="0"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zh-TW" sz="2800" dirty="0"/>
              <a:t>財務</a:t>
            </a:r>
            <a:endParaRPr sz="2800" dirty="0"/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dirty="0"/>
              <a:t>日報表、訂金、交易明細</a:t>
            </a:r>
            <a:endParaRPr sz="2600" dirty="0"/>
          </a:p>
          <a:p>
            <a:pPr marL="274320" lvl="0" indent="-274320" algn="l" rtl="0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zh-TW" sz="2800" dirty="0"/>
              <a:t>行銷業務</a:t>
            </a:r>
            <a:endParaRPr sz="2800" dirty="0"/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dirty="0"/>
              <a:t>合約公司、銷售報表</a:t>
            </a:r>
            <a:endParaRPr sz="2600" dirty="0"/>
          </a:p>
          <a:p>
            <a:pPr marL="594360" lvl="1" indent="-274319" algn="l" rtl="0">
              <a:spcBef>
                <a:spcPts val="520"/>
              </a:spcBef>
              <a:spcAft>
                <a:spcPts val="0"/>
              </a:spcAft>
              <a:buSzPts val="2600"/>
              <a:buChar char="•"/>
            </a:pPr>
            <a:r>
              <a:rPr lang="zh-TW" sz="2600" dirty="0"/>
              <a:t>每年簽約、合約公司年產值報表</a:t>
            </a:r>
            <a:endParaRPr sz="2600"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>
            <a:spLocks noGrp="1"/>
          </p:cNvSpPr>
          <p:nvPr>
            <p:ph type="title"/>
          </p:nvPr>
        </p:nvSpPr>
        <p:spPr>
          <a:xfrm>
            <a:off x="235858" y="5098142"/>
            <a:ext cx="8527142" cy="1074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客務資訊系統之操作流程</a:t>
            </a:r>
            <a:r>
              <a:rPr lang="zh-TW" sz="4000"/>
              <a:t> 1/8</a:t>
            </a:r>
            <a:endParaRPr sz="4000"/>
          </a:p>
        </p:txBody>
      </p:sp>
      <p:sp>
        <p:nvSpPr>
          <p:cNvPr id="118" name="Google Shape;118;p5"/>
          <p:cNvSpPr txBox="1">
            <a:spLocks noGrp="1"/>
          </p:cNvSpPr>
          <p:nvPr>
            <p:ph idx="1"/>
          </p:nvPr>
        </p:nvSpPr>
        <p:spPr>
          <a:xfrm>
            <a:off x="727529" y="338958"/>
            <a:ext cx="7543800" cy="4847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zh-TW" sz="3600" b="1" dirty="0"/>
              <a:t>新增訂房流程之操作流程:</a:t>
            </a:r>
            <a:endParaRPr dirty="0"/>
          </a:p>
          <a:p>
            <a:pPr marL="274320" lvl="0" indent="-45720" algn="l" rtl="0">
              <a:spcBef>
                <a:spcPts val="720"/>
              </a:spcBef>
              <a:spcAft>
                <a:spcPts val="0"/>
              </a:spcAft>
              <a:buSzPts val="3600"/>
              <a:buNone/>
            </a:pPr>
            <a:endParaRPr sz="3600"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dirty="0"/>
              <a:t>訂房→房間銷售查詢→新增訂房(輸入訂房紀錄表的資訊:稱位、姓名、遷入日期、遷出日期、房型、房價、付款方式、特殊需求…)→存檔→產出(訂房卡)並截圖</a:t>
            </a: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>
            <a:spLocks noGrp="1"/>
          </p:cNvSpPr>
          <p:nvPr>
            <p:ph type="title"/>
          </p:nvPr>
        </p:nvSpPr>
        <p:spPr>
          <a:xfrm>
            <a:off x="254000" y="5116286"/>
            <a:ext cx="8599713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客務資訊系統之操作流程</a:t>
            </a:r>
            <a:r>
              <a:rPr lang="zh-TW" sz="4000"/>
              <a:t> 2/8</a:t>
            </a:r>
            <a:endParaRPr sz="4000"/>
          </a:p>
        </p:txBody>
      </p:sp>
      <p:sp>
        <p:nvSpPr>
          <p:cNvPr id="124" name="Google Shape;124;p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zh-TW" sz="3600" b="1"/>
              <a:t>訂房修改或取消流程之操作流程：</a:t>
            </a:r>
            <a:endParaRPr sz="3600" b="1"/>
          </a:p>
          <a:p>
            <a:pPr marL="0" lvl="0" indent="0" algn="l" rtl="0">
              <a:spcBef>
                <a:spcPts val="720"/>
              </a:spcBef>
              <a:spcAft>
                <a:spcPts val="0"/>
              </a:spcAft>
              <a:buSzPts val="3600"/>
              <a:buNone/>
            </a:pPr>
            <a:endParaRPr sz="360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訂房→訂房資料查詢(記下訂房單號)→訂房修改→備註(輸入修改原因、修改者)→存檔→修改紀錄(截圖)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/>
              <a:t>訂房→訂房資料查詢(記下訂房單號)→訂房取消→輸入取消原因、取消者→存檔→修改紀錄(截圖)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>
            <a:spLocks noGrp="1"/>
          </p:cNvSpPr>
          <p:nvPr>
            <p:ph type="title"/>
          </p:nvPr>
        </p:nvSpPr>
        <p:spPr>
          <a:xfrm>
            <a:off x="254000" y="5116286"/>
            <a:ext cx="8599713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客務資訊系統之操作流程</a:t>
            </a:r>
            <a:r>
              <a:rPr lang="zh-TW" sz="4000"/>
              <a:t> 3/8</a:t>
            </a:r>
            <a:endParaRPr sz="4000"/>
          </a:p>
        </p:txBody>
      </p:sp>
      <p:sp>
        <p:nvSpPr>
          <p:cNvPr id="130" name="Google Shape;130;p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zh-TW" sz="3600" b="1"/>
              <a:t>排房之操作流程：</a:t>
            </a:r>
            <a:endParaRPr sz="3600" b="1"/>
          </a:p>
          <a:p>
            <a:pPr marL="0" lvl="0" indent="0" algn="l" rtl="0">
              <a:spcBef>
                <a:spcPts val="720"/>
              </a:spcBef>
              <a:spcAft>
                <a:spcPts val="0"/>
              </a:spcAft>
              <a:buSzPts val="3600"/>
              <a:buNone/>
            </a:pPr>
            <a:endParaRPr sz="360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房間狀態圖→房態重整→房間現況→房間狀態→搜尋房型→房態重整(確認房型、房間狀態、房號、是否有特殊需求)→訂房→訂房查詢→查詢旅客姓名→輸入房號→存檔→產出</a:t>
            </a:r>
            <a:r>
              <a:rPr lang="zh-TW" b="1" cap="none"/>
              <a:t>接待報表</a:t>
            </a:r>
            <a:r>
              <a:rPr lang="zh-TW" cap="none"/>
              <a:t>(房間排房表) (輸入房型)並截圖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"/>
          <p:cNvSpPr txBox="1">
            <a:spLocks noGrp="1"/>
          </p:cNvSpPr>
          <p:nvPr>
            <p:ph type="title"/>
          </p:nvPr>
        </p:nvSpPr>
        <p:spPr>
          <a:xfrm>
            <a:off x="254000" y="5116286"/>
            <a:ext cx="8599713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客務資訊系統之操作流程</a:t>
            </a:r>
            <a:r>
              <a:rPr lang="zh-TW" sz="4000"/>
              <a:t> 4/8</a:t>
            </a:r>
            <a:endParaRPr sz="4000"/>
          </a:p>
        </p:txBody>
      </p:sp>
      <p:sp>
        <p:nvSpPr>
          <p:cNvPr id="136" name="Google Shape;136;p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zh-TW" sz="3600" b="1"/>
              <a:t>辦理遷入之操作流程：</a:t>
            </a:r>
            <a:endParaRPr sz="3600" b="1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先再次確認房間狀態: 訂房→訂房資料查詢→查詢旅客姓名→房間現況查詢→房號→房態重整→離開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遷入: 房間狀態圖→已排房之房間→個別遷入→輸入旅客個資、付款方式→存檔→產出(旅客登記卡)並截圖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"/>
          <p:cNvSpPr txBox="1">
            <a:spLocks noGrp="1"/>
          </p:cNvSpPr>
          <p:nvPr>
            <p:ph type="title"/>
          </p:nvPr>
        </p:nvSpPr>
        <p:spPr>
          <a:xfrm>
            <a:off x="254000" y="5116286"/>
            <a:ext cx="8599713" cy="1055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Impact"/>
              <a:buNone/>
            </a:pPr>
            <a:r>
              <a:rPr lang="zh-TW" sz="4000" b="1" cap="none"/>
              <a:t>客務資訊系統之操作流程</a:t>
            </a:r>
            <a:r>
              <a:rPr lang="zh-TW" sz="4000"/>
              <a:t> 5/8</a:t>
            </a:r>
            <a:endParaRPr sz="4000"/>
          </a:p>
        </p:txBody>
      </p:sp>
      <p:sp>
        <p:nvSpPr>
          <p:cNvPr id="142" name="Google Shape;142;p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zh-TW" sz="3600" b="1"/>
              <a:t>換房調價之操作流程：</a:t>
            </a:r>
            <a:endParaRPr sz="3600" b="1"/>
          </a:p>
          <a:p>
            <a:pPr marL="0" lvl="0" indent="0" algn="l" rtl="0">
              <a:spcBef>
                <a:spcPts val="720"/>
              </a:spcBef>
              <a:spcAft>
                <a:spcPts val="0"/>
              </a:spcAft>
              <a:buSzPts val="3600"/>
              <a:buNone/>
            </a:pPr>
            <a:endParaRPr sz="360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zh-TW" cap="none"/>
              <a:t>接待→房間現況查詢→輸入房型→房態重整→查詢欲換的房間→確認房號→換房調價→說明換房調價的原因→存檔→產出</a:t>
            </a:r>
            <a:r>
              <a:rPr lang="zh-TW" b="1" cap="none"/>
              <a:t>接待報表</a:t>
            </a:r>
            <a:r>
              <a:rPr lang="zh-TW" cap="none"/>
              <a:t>(換房表)並截圖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交通部觀光局-簡報格式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交通部觀光局-簡報格式" id="{53473839-AC6E-4F1D-9F92-FB8D4C860C8B}" vid="{CA358477-D72A-4A3E-A8C3-E7AECD2CF1AB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觀光局 佈景模板0325</Template>
  <TotalTime>4</TotalTime>
  <Words>2888</Words>
  <Application>Microsoft Office PowerPoint</Application>
  <PresentationFormat>如螢幕大小 (4:3)</PresentationFormat>
  <Paragraphs>160</Paragraphs>
  <Slides>28</Slides>
  <Notes>28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36" baseType="lpstr">
      <vt:lpstr>Noto Sans Symbols</vt:lpstr>
      <vt:lpstr>微軟正黑體</vt:lpstr>
      <vt:lpstr>新細明體</vt:lpstr>
      <vt:lpstr>Arial</vt:lpstr>
      <vt:lpstr>Calibri</vt:lpstr>
      <vt:lpstr>Calibri Light</vt:lpstr>
      <vt:lpstr>Impact</vt:lpstr>
      <vt:lpstr>交通部觀光局-簡報格式</vt:lpstr>
      <vt:lpstr>PowerPoint 簡報</vt:lpstr>
      <vt:lpstr>目   錄</vt:lpstr>
      <vt:lpstr>客務資訊系統之功能介紹 1/2</vt:lpstr>
      <vt:lpstr>客務資訊系統之功能介紹 2/2</vt:lpstr>
      <vt:lpstr>客務資訊系統之操作流程 1/8</vt:lpstr>
      <vt:lpstr>客務資訊系統之操作流程 2/8</vt:lpstr>
      <vt:lpstr>客務資訊系統之操作流程 3/8</vt:lpstr>
      <vt:lpstr>客務資訊系統之操作流程 4/8</vt:lpstr>
      <vt:lpstr>客務資訊系統之操作流程 5/8</vt:lpstr>
      <vt:lpstr>客務資訊系統之操作流程 6/8</vt:lpstr>
      <vt:lpstr>客務資訊系統之操作流程 7/8</vt:lpstr>
      <vt:lpstr>客務資訊系統之操作流程 8/8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辦理入住登記及退房之應注意事項</vt:lpstr>
      <vt:lpstr>評量內容</vt:lpstr>
      <vt:lpstr>參考文獻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交通部觀光局「旅館職涯發展計畫」   「櫃檯客務服務」職能單元培訓班 單元二：客務資訊系統</dc:title>
  <dc:creator>Lee Claire</dc:creator>
  <cp:lastModifiedBy>Chang 張Kary 嘉齡</cp:lastModifiedBy>
  <cp:revision>3</cp:revision>
  <dcterms:created xsi:type="dcterms:W3CDTF">2020-10-06T03:07:13Z</dcterms:created>
  <dcterms:modified xsi:type="dcterms:W3CDTF">2021-03-26T03:24:04Z</dcterms:modified>
</cp:coreProperties>
</file>