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2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hcVYT7VF5nFbanIetTowWeIMo+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255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36195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5589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1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76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7156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3708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4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017974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5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703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8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979999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3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100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18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173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58578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42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law.moj.gov.tw/LawClass/LawAll.aspx?pcode=K011001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aw.moj.gov.tw/LawClass/LawAll.aspx?pcode=G045000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479535"/>
            <a:ext cx="9144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9144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63077" y="886591"/>
            <a:ext cx="5472561" cy="167747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櫃檯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客務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單元一</a:t>
            </a:r>
            <a:r>
              <a:rPr lang="en-US" altLang="zh-T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櫃檯作業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7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0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0" y="1774825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0" y="1676400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54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"/>
          <p:cNvSpPr txBox="1">
            <a:spLocks noGrp="1"/>
          </p:cNvSpPr>
          <p:nvPr>
            <p:ph type="title"/>
          </p:nvPr>
        </p:nvSpPr>
        <p:spPr>
          <a:xfrm>
            <a:off x="761999" y="5370124"/>
            <a:ext cx="7836877" cy="802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依顧客需求主動提供最佳服務3/4</a:t>
            </a:r>
            <a:endParaRPr sz="4000"/>
          </a:p>
        </p:txBody>
      </p:sp>
      <p:sp>
        <p:nvSpPr>
          <p:cNvPr id="148" name="Google Shape;148;p10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84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館內設施：</a:t>
            </a:r>
            <a:endParaRPr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餐飲：熟悉館內各個餐廳、酒吧、咖啡廳…之特色及供餐時間</a:t>
            </a: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其他：熟悉商務中心、健身中心、SPA…之服務內容及開放時間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依顧客需求主動提供最佳服務4/4</a:t>
            </a:r>
            <a:endParaRPr sz="4000"/>
          </a:p>
        </p:txBody>
      </p:sp>
      <p:sp>
        <p:nvSpPr>
          <p:cNvPr id="154" name="Google Shape;154;p11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74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匯兌服務：</a:t>
            </a:r>
            <a:endParaRPr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依據外幣收兌處及管理辦法：外幣收兌應在</a:t>
            </a:r>
            <a:r>
              <a:rPr lang="zh-TW" b="1" u="sng">
                <a:latin typeface="DFKai-SB"/>
                <a:ea typeface="DFKai-SB"/>
                <a:cs typeface="DFKai-SB"/>
                <a:sym typeface="DFKai-SB"/>
              </a:rPr>
              <a:t>明顯處</a:t>
            </a:r>
            <a:r>
              <a:rPr lang="zh-TW">
                <a:latin typeface="DFKai-SB"/>
                <a:ea typeface="DFKai-SB"/>
                <a:cs typeface="DFKai-SB"/>
                <a:sym typeface="DFKai-SB"/>
              </a:rPr>
              <a:t>懸掛由臺灣銀行設計之中英文統一識別標示；收兌外幣之匯率，應參照指定銀行買入外幣價格辦理，並將匯率於營業場所揭示之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應逐筆確認係由客戶</a:t>
            </a:r>
            <a:r>
              <a:rPr lang="zh-TW" b="1" u="sng">
                <a:latin typeface="DFKai-SB"/>
                <a:ea typeface="DFKai-SB"/>
                <a:cs typeface="DFKai-SB"/>
                <a:sym typeface="DFKai-SB"/>
              </a:rPr>
              <a:t>本人親自</a:t>
            </a:r>
            <a:r>
              <a:rPr lang="zh-TW">
                <a:latin typeface="DFKai-SB"/>
                <a:ea typeface="DFKai-SB"/>
                <a:cs typeface="DFKai-SB"/>
                <a:sym typeface="DFKai-SB"/>
              </a:rPr>
              <a:t>辦理，詳驗其護照或入出境許可證正本及將其姓名、出生年月日、國別／地區別、護照或入出境許可證號碼、交易金額記錄於外匯水單，並經客戶親簽後，始得辦理交易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u="sng">
                <a:solidFill>
                  <a:srgbClr val="FF0000"/>
                </a:solidFill>
                <a:latin typeface="DFKai-SB"/>
                <a:ea typeface="DFKai-SB"/>
                <a:cs typeface="DFKai-SB"/>
                <a:sym typeface="DFKai-SB"/>
              </a:rPr>
              <a:t>每人每次收兌金額以等值一萬美元為限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外幣收兌處辦理收兌業務應有專設帳簿及會計報表等，詳實記錄交易事實，並至少保存十年；相關之外匯水單，至少保存五年</a:t>
            </a:r>
            <a:endParaRPr/>
          </a:p>
          <a:p>
            <a:pPr marL="27432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2"/>
          <p:cNvSpPr txBox="1">
            <a:spLocks noGrp="1"/>
          </p:cNvSpPr>
          <p:nvPr>
            <p:ph type="title"/>
          </p:nvPr>
        </p:nvSpPr>
        <p:spPr>
          <a:xfrm>
            <a:off x="762000" y="5400722"/>
            <a:ext cx="6781800" cy="771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/>
              <a:t>房型介紹</a:t>
            </a:r>
            <a:endParaRPr sz="4000"/>
          </a:p>
        </p:txBody>
      </p:sp>
      <p:sp>
        <p:nvSpPr>
          <p:cNvPr id="160" name="Google Shape;160;p12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516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9810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75"/>
              <a:buNone/>
            </a:pP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single room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</a:t>
            </a:r>
            <a:r>
              <a:rPr lang="zh-TW" sz="2775"/>
              <a:t>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單人房</a:t>
            </a: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double room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</a:t>
            </a:r>
            <a:r>
              <a:rPr lang="zh-TW" sz="2775"/>
              <a:t>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雙人房</a:t>
            </a:r>
            <a:r>
              <a:rPr lang="zh-TW" sz="2775"/>
              <a:t>(1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張雙人床</a:t>
            </a:r>
            <a:r>
              <a:rPr lang="zh-TW" sz="2775"/>
              <a:t>)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twin room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</a:t>
            </a:r>
            <a:r>
              <a:rPr lang="zh-TW" sz="2775"/>
              <a:t>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雙床房</a:t>
            </a:r>
            <a:r>
              <a:rPr lang="zh-TW" sz="2775"/>
              <a:t>(2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張單人床</a:t>
            </a:r>
            <a:r>
              <a:rPr lang="zh-TW" sz="2775"/>
              <a:t>)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suite      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套房</a:t>
            </a: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executive suite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</a:t>
            </a:r>
            <a:r>
              <a:rPr lang="zh-TW" sz="2775"/>
              <a:t>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行政套房</a:t>
            </a: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presidential suite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總統套房</a:t>
            </a: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adjacent room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</a:t>
            </a:r>
            <a:r>
              <a:rPr lang="zh-TW" sz="2775"/>
              <a:t>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相鄰房</a:t>
            </a:r>
            <a:r>
              <a:rPr lang="zh-TW" sz="2775"/>
              <a:t>(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不相通</a:t>
            </a:r>
            <a:r>
              <a:rPr lang="zh-TW" sz="2775"/>
              <a:t>)</a:t>
            </a:r>
            <a:endParaRPr sz="2775"/>
          </a:p>
          <a:p>
            <a:pPr marL="274320" lvl="0" indent="-274320" algn="l" rtl="0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connecting room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連通房</a:t>
            </a:r>
            <a:r>
              <a:rPr lang="zh-TW" sz="2775"/>
              <a:t>(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可相通</a:t>
            </a:r>
            <a:r>
              <a:rPr lang="zh-TW" sz="2775"/>
              <a:t>)</a:t>
            </a:r>
            <a:endParaRPr sz="2775"/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>
              <a:latin typeface="Lucida Sans"/>
              <a:ea typeface="Lucida Sans"/>
              <a:cs typeface="Lucida Sans"/>
              <a:sym typeface="Lucida Sans"/>
            </a:endParaRPr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>
              <a:latin typeface="Lucida Sans"/>
              <a:ea typeface="Lucida Sans"/>
              <a:cs typeface="Lucida Sans"/>
              <a:sym typeface="Lucida Sans"/>
            </a:endParaRPr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"/>
          <p:cNvSpPr txBox="1">
            <a:spLocks noGrp="1"/>
          </p:cNvSpPr>
          <p:nvPr>
            <p:ph type="title"/>
          </p:nvPr>
        </p:nvSpPr>
        <p:spPr>
          <a:xfrm>
            <a:off x="762000" y="5201829"/>
            <a:ext cx="6781800" cy="985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/>
              <a:t>旅館專業用語 1/3</a:t>
            </a:r>
            <a:endParaRPr sz="4000"/>
          </a:p>
        </p:txBody>
      </p:sp>
      <p:sp>
        <p:nvSpPr>
          <p:cNvPr id="166" name="Google Shape;166;p13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516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check in         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辦理遷入手續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check out       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辦理遷出手續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late check-out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延遲退房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express check out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快速結帳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extra bed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　　　　　</a:t>
            </a:r>
            <a:r>
              <a:rPr lang="zh-TW" sz="2775"/>
              <a:t> 　 加床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do not disturb (DND)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請勿打擾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due out	     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預備退房的房間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full house		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客滿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house phone        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館內電話</a:t>
            </a:r>
            <a:endParaRPr sz="2775"/>
          </a:p>
          <a:p>
            <a:pPr marL="274320" lvl="0" indent="-274320" algn="l" rtl="0">
              <a:lnSpc>
                <a:spcPct val="80000"/>
              </a:lnSpc>
              <a:spcBef>
                <a:spcPts val="555"/>
              </a:spcBef>
              <a:spcAft>
                <a:spcPts val="0"/>
              </a:spcAft>
              <a:buSzPts val="2775"/>
              <a:buChar char="•"/>
            </a:pPr>
            <a:r>
              <a:rPr lang="zh-TW" sz="2775"/>
              <a:t>house use		             </a:t>
            </a:r>
            <a:r>
              <a:rPr lang="zh-TW" sz="2775">
                <a:latin typeface="Microsoft JhengHei"/>
                <a:ea typeface="Microsoft JhengHei"/>
                <a:cs typeface="Microsoft JhengHei"/>
                <a:sym typeface="Microsoft JhengHei"/>
              </a:rPr>
              <a:t>公務用房</a:t>
            </a:r>
            <a:endParaRPr sz="2775"/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"/>
          <p:cNvSpPr txBox="1">
            <a:spLocks noGrp="1"/>
          </p:cNvSpPr>
          <p:nvPr>
            <p:ph type="title"/>
          </p:nvPr>
        </p:nvSpPr>
        <p:spPr>
          <a:xfrm>
            <a:off x="762000" y="5189000"/>
            <a:ext cx="6781800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/>
              <a:t>旅館專業用語 2/3</a:t>
            </a:r>
            <a:endParaRPr sz="4000"/>
          </a:p>
        </p:txBody>
      </p:sp>
      <p:sp>
        <p:nvSpPr>
          <p:cNvPr id="172" name="Google Shape;172;p14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886810" cy="474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long stay              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長期住宿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lost and found      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遺失物品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master key	          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通用鑰匙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morning call         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晨間喚醒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no-show	          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已訂房但未抵達飯店之旅客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on the way		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已抵達機場而赴飯店途中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out-of-order (O.O.O.)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故障房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overbooking	          </a:t>
            </a:r>
            <a:r>
              <a:rPr lang="zh-TW" sz="2640">
                <a:latin typeface="Microsoft JhengHei"/>
                <a:ea typeface="Microsoft JhengHei"/>
                <a:cs typeface="Microsoft JhengHei"/>
                <a:sym typeface="Microsoft JhengHei"/>
              </a:rPr>
              <a:t>超額訂房</a:t>
            </a:r>
            <a:endParaRPr sz="2640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Char char="•"/>
            </a:pPr>
            <a:r>
              <a:rPr lang="zh-TW" sz="2640"/>
              <a:t>registration card              </a:t>
            </a:r>
            <a:r>
              <a:rPr lang="zh-TW" sz="2640" i="1" u="sng">
                <a:latin typeface="Microsoft JhengHei"/>
                <a:ea typeface="Microsoft JhengHei"/>
                <a:cs typeface="Microsoft JhengHei"/>
                <a:sym typeface="Microsoft JhengHei"/>
              </a:rPr>
              <a:t>旅客住宿登記卡</a:t>
            </a:r>
            <a:endParaRPr sz="2640" i="1" u="sng"/>
          </a:p>
          <a:p>
            <a:pPr marL="274320" lvl="0" indent="-274320" algn="l" rtl="0">
              <a:lnSpc>
                <a:spcPct val="80000"/>
              </a:lnSpc>
              <a:spcBef>
                <a:spcPts val="528"/>
              </a:spcBef>
              <a:spcAft>
                <a:spcPts val="0"/>
              </a:spcAft>
              <a:buSzPts val="2640"/>
              <a:buNone/>
            </a:pPr>
            <a:r>
              <a:rPr lang="zh-TW" sz="2640" i="1" u="sng"/>
              <a:t>   (個資、遷入 及遷出日期、房型、房價、付款方式)</a:t>
            </a:r>
            <a:endParaRPr sz="2640" i="1" u="sng"/>
          </a:p>
          <a:p>
            <a:pPr marL="274320" lvl="0" indent="-190500" algn="l" rtl="0">
              <a:lnSpc>
                <a:spcPct val="80000"/>
              </a:lnSpc>
              <a:spcBef>
                <a:spcPts val="264"/>
              </a:spcBef>
              <a:spcAft>
                <a:spcPts val="0"/>
              </a:spcAft>
              <a:buSzPts val="1320"/>
              <a:buNone/>
            </a:pPr>
            <a:endParaRPr sz="132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"/>
          <p:cNvSpPr txBox="1">
            <a:spLocks noGrp="1"/>
          </p:cNvSpPr>
          <p:nvPr>
            <p:ph type="title"/>
          </p:nvPr>
        </p:nvSpPr>
        <p:spPr>
          <a:xfrm>
            <a:off x="762000" y="5354824"/>
            <a:ext cx="6781800" cy="81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/>
              <a:t>旅館專業用語 3/3</a:t>
            </a:r>
            <a:endParaRPr sz="4000"/>
          </a:p>
        </p:txBody>
      </p:sp>
      <p:sp>
        <p:nvSpPr>
          <p:cNvPr id="178" name="Google Shape;178;p15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8382000" cy="4669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room service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客房餐飲服務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skip account 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跑帳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sleep out	   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遷入未宿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stay no service (SNS)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住房但不需服務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stay over		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延長住宿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turn down service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開夜床服務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upgrade	   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升等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upsell           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銷售房價較高的房型</a:t>
            </a:r>
            <a:r>
              <a:rPr lang="zh-TW" sz="2805"/>
              <a:t>          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walk-in 	          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無訂房之旅客</a:t>
            </a:r>
            <a:endParaRPr sz="2805"/>
          </a:p>
          <a:p>
            <a:pPr marL="274320" lvl="0" indent="-274320" algn="l" rtl="0">
              <a:lnSpc>
                <a:spcPct val="80000"/>
              </a:lnSpc>
              <a:spcBef>
                <a:spcPts val="561"/>
              </a:spcBef>
              <a:spcAft>
                <a:spcPts val="0"/>
              </a:spcAft>
              <a:buSzPts val="2805"/>
              <a:buChar char="•"/>
            </a:pPr>
            <a:r>
              <a:rPr lang="zh-TW" sz="2805"/>
              <a:t>walk-out		            </a:t>
            </a:r>
            <a:r>
              <a:rPr lang="zh-TW" sz="2805">
                <a:latin typeface="Microsoft JhengHei"/>
                <a:ea typeface="Microsoft JhengHei"/>
                <a:cs typeface="Microsoft JhengHei"/>
                <a:sym typeface="Microsoft JhengHei"/>
              </a:rPr>
              <a:t>因客滿轉送旅客至其它飯店</a:t>
            </a:r>
            <a:endParaRPr/>
          </a:p>
          <a:p>
            <a:pPr marL="274320" lvl="0" indent="-190500" algn="l" rtl="0">
              <a:lnSpc>
                <a:spcPct val="80000"/>
              </a:lnSpc>
              <a:spcBef>
                <a:spcPts val="264"/>
              </a:spcBef>
              <a:spcAft>
                <a:spcPts val="0"/>
              </a:spcAft>
              <a:buSzPts val="1320"/>
              <a:buNone/>
            </a:pPr>
            <a:endParaRPr sz="132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"/>
          <p:cNvSpPr txBox="1">
            <a:spLocks noGrp="1"/>
          </p:cNvSpPr>
          <p:nvPr>
            <p:ph type="title"/>
          </p:nvPr>
        </p:nvSpPr>
        <p:spPr>
          <a:xfrm>
            <a:off x="762000" y="5599616"/>
            <a:ext cx="6781800" cy="5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Impact"/>
              <a:buNone/>
            </a:pPr>
            <a:r>
              <a:rPr lang="zh-TW" sz="3600" b="1"/>
              <a:t>個資保護規範 1/2</a:t>
            </a:r>
            <a:endParaRPr sz="3600"/>
          </a:p>
        </p:txBody>
      </p:sp>
      <p:sp>
        <p:nvSpPr>
          <p:cNvPr id="184" name="Google Shape;184;p16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913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基於</a:t>
            </a:r>
            <a:r>
              <a:rPr lang="zh-TW" sz="2500" b="1" cap="none">
                <a:latin typeface="DFKai-SB"/>
                <a:ea typeface="DFKai-SB"/>
                <a:cs typeface="DFKai-SB"/>
                <a:sym typeface="DFKai-SB"/>
              </a:rPr>
              <a:t>住宿「契約或類似契約關係」</a:t>
            </a: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所蒐集之</a:t>
            </a:r>
            <a:r>
              <a:rPr lang="zh-TW" sz="2500" b="1" cap="none">
                <a:latin typeface="DFKai-SB"/>
                <a:ea typeface="DFKai-SB"/>
                <a:cs typeface="DFKai-SB"/>
                <a:sym typeface="DFKai-SB"/>
              </a:rPr>
              <a:t>線上訂房與散客住宿個人資料</a:t>
            </a: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（個人資料保護法第19條第1項第2款），應於</a:t>
            </a:r>
            <a:r>
              <a:rPr lang="zh-TW" sz="2500" b="1" cap="none">
                <a:latin typeface="DFKai-SB"/>
                <a:ea typeface="DFKai-SB"/>
                <a:cs typeface="DFKai-SB"/>
                <a:sym typeface="DFKai-SB"/>
              </a:rPr>
              <a:t>蒐集之特定目的必要範圍內</a:t>
            </a: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為利用；如使用於非原蒐集之特定目的之行銷或分析等特定目的外之利用，則應有個人資料保護法第20條第1項但書各款情形之一，始得為之（如第6款「經當事人書面同意」）</a:t>
            </a:r>
            <a:endParaRPr sz="2500"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115570" algn="l" rtl="0">
              <a:spcBef>
                <a:spcPts val="500"/>
              </a:spcBef>
              <a:spcAft>
                <a:spcPts val="0"/>
              </a:spcAft>
              <a:buSzPts val="2500"/>
              <a:buNone/>
            </a:pPr>
            <a:endParaRPr sz="2500"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旅客住宿登記卡或線上訂房之頁面註記，仍應符合</a:t>
            </a:r>
            <a:r>
              <a:rPr lang="zh-TW" sz="2500" b="1" cap="none">
                <a:latin typeface="DFKai-SB"/>
                <a:ea typeface="DFKai-SB"/>
                <a:cs typeface="DFKai-SB"/>
                <a:sym typeface="DFKai-SB"/>
              </a:rPr>
              <a:t>「書面同意」</a:t>
            </a:r>
            <a:r>
              <a:rPr lang="zh-TW" sz="2500" cap="none">
                <a:latin typeface="DFKai-SB"/>
                <a:ea typeface="DFKai-SB"/>
                <a:cs typeface="DFKai-SB"/>
                <a:sym typeface="DFKai-SB"/>
              </a:rPr>
              <a:t>之規定，始得為特定目的外之利用</a:t>
            </a:r>
            <a:endParaRPr sz="2500" cap="none"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 txBox="1">
            <a:spLocks noGrp="1"/>
          </p:cNvSpPr>
          <p:nvPr>
            <p:ph type="title"/>
          </p:nvPr>
        </p:nvSpPr>
        <p:spPr>
          <a:xfrm>
            <a:off x="762000" y="4926438"/>
            <a:ext cx="6781800" cy="124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個資保護規範 1/2</a:t>
            </a:r>
            <a:endParaRPr sz="4000"/>
          </a:p>
        </p:txBody>
      </p:sp>
      <p:sp>
        <p:nvSpPr>
          <p:cNvPr id="190" name="Google Shape;190;p17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24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接待服務時，應符合「個人資料保護法」規範，保障顧客隱私權:</a:t>
            </a:r>
            <a:endParaRPr/>
          </a:p>
          <a:p>
            <a:pPr marL="0" lvl="0" indent="0" algn="l" rtl="0">
              <a:spcBef>
                <a:spcPts val="520"/>
              </a:spcBef>
              <a:spcAft>
                <a:spcPts val="0"/>
              </a:spcAft>
              <a:buSzPts val="2600"/>
              <a:buNone/>
            </a:pPr>
            <a:endParaRPr sz="26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b="1" cap="none">
                <a:latin typeface="DFKai-SB"/>
                <a:ea typeface="DFKai-SB"/>
                <a:cs typeface="DFKai-SB"/>
                <a:sym typeface="DFKai-SB"/>
              </a:rPr>
              <a:t>辦理遷入時</a:t>
            </a:r>
            <a:r>
              <a:rPr lang="zh-TW" sz="2600" b="1" u="sng" cap="none">
                <a:solidFill>
                  <a:srgbClr val="FF0000"/>
                </a:solidFill>
                <a:latin typeface="DFKai-SB"/>
                <a:ea typeface="DFKai-SB"/>
                <a:cs typeface="DFKai-SB"/>
                <a:sym typeface="DFKai-SB"/>
              </a:rPr>
              <a:t>勿揭露房號</a:t>
            </a:r>
            <a:r>
              <a:rPr lang="zh-TW" sz="2600" b="1" cap="none">
                <a:latin typeface="DFKai-SB"/>
                <a:ea typeface="DFKai-SB"/>
                <a:cs typeface="DFKai-SB"/>
                <a:sym typeface="DFKai-SB"/>
              </a:rPr>
              <a:t>，以確保隱私，房號寫在鑰匙信封上，僅告知樓層及電梯方向</a:t>
            </a:r>
            <a:endParaRPr sz="2600" b="1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b="1" cap="none">
                <a:latin typeface="DFKai-SB"/>
                <a:ea typeface="DFKai-SB"/>
                <a:cs typeface="DFKai-SB"/>
                <a:sym typeface="DFKai-SB"/>
              </a:rPr>
              <a:t>若有訪客或轉接電話時，須確認</a:t>
            </a:r>
            <a:r>
              <a:rPr lang="zh-TW" sz="2600" b="1" u="sng" cap="none">
                <a:solidFill>
                  <a:srgbClr val="FF0000"/>
                </a:solidFill>
                <a:latin typeface="DFKai-SB"/>
                <a:ea typeface="DFKai-SB"/>
                <a:cs typeface="DFKai-SB"/>
                <a:sym typeface="DFKai-SB"/>
              </a:rPr>
              <a:t>房客全名</a:t>
            </a:r>
            <a:r>
              <a:rPr lang="zh-TW" sz="2600" b="1" cap="none">
                <a:latin typeface="DFKai-SB"/>
                <a:ea typeface="DFKai-SB"/>
                <a:cs typeface="DFKai-SB"/>
                <a:sym typeface="DFKai-SB"/>
              </a:rPr>
              <a:t>，且請對方表明身份後，經房客同意後，才能讓訪客上樓或幫忙轉接電話</a:t>
            </a:r>
            <a:endParaRPr/>
          </a:p>
          <a:p>
            <a:pPr marL="594360" lvl="1" indent="-134619" algn="l" rtl="0">
              <a:spcBef>
                <a:spcPts val="440"/>
              </a:spcBef>
              <a:spcAft>
                <a:spcPts val="0"/>
              </a:spcAft>
              <a:buSzPts val="2200"/>
              <a:buNone/>
            </a:pPr>
            <a:endParaRPr cap="none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 txBox="1">
            <a:spLocks noGrp="1"/>
          </p:cNvSpPr>
          <p:nvPr>
            <p:ph type="title"/>
          </p:nvPr>
        </p:nvSpPr>
        <p:spPr>
          <a:xfrm>
            <a:off x="761999" y="5339524"/>
            <a:ext cx="8012723" cy="83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安全衛生政策及作業規定 1/2</a:t>
            </a:r>
            <a:endParaRPr sz="4000"/>
          </a:p>
        </p:txBody>
      </p:sp>
      <p:sp>
        <p:nvSpPr>
          <p:cNvPr id="196" name="Google Shape;196;p18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791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b="1">
                <a:latin typeface="DFKai-SB"/>
                <a:ea typeface="DFKai-SB"/>
                <a:cs typeface="DFKai-SB"/>
                <a:sym typeface="DFKai-SB"/>
              </a:rPr>
              <a:t>依旅館業管理規則第25條，旅館業應遵守下列規定：</a:t>
            </a: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對於旅客建議事項，應妥為處理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對於</a:t>
            </a: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旅客寄存或遺留之物品</a:t>
            </a: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，應妥為保管，並依有關法令處理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發現旅客罹患疾病時，應於</a:t>
            </a: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二十四小時內</a:t>
            </a: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協助其就醫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>
                <a:latin typeface="DFKai-SB"/>
                <a:ea typeface="DFKai-SB"/>
                <a:cs typeface="DFKai-SB"/>
                <a:sym typeface="DFKai-SB"/>
              </a:rPr>
              <a:t>遇有火災、天然災害或緊急事故發生，對住宿旅客生命、身體有重大危害時，應即通報有關單位、疏散旅客，並協助傷患就醫。旅館業於前項第四款事故發生後，應即將其發生原因及處理情形，向地方主管機關報備；地方主管機關並應即向交通部觀光局陳報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>
            <a:spLocks noGrp="1"/>
          </p:cNvSpPr>
          <p:nvPr>
            <p:ph type="title"/>
          </p:nvPr>
        </p:nvSpPr>
        <p:spPr>
          <a:xfrm>
            <a:off x="762000" y="5064134"/>
            <a:ext cx="7880838" cy="1108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安全衛生政策及作業規定 2/2</a:t>
            </a:r>
            <a:endParaRPr sz="4000"/>
          </a:p>
        </p:txBody>
      </p:sp>
      <p:sp>
        <p:nvSpPr>
          <p:cNvPr id="202" name="Google Shape;202;p19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531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zh-TW" sz="2600" b="1">
                <a:latin typeface="DFKai-SB"/>
                <a:ea typeface="DFKai-SB"/>
                <a:cs typeface="DFKai-SB"/>
                <a:sym typeface="DFKai-SB"/>
              </a:rPr>
              <a:t>旅館業知悉旅客有下列情形之一者，應即報請當地警察機關處理或為必要之處理：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攜帶槍械或其他違禁物品</a:t>
            </a:r>
            <a:endParaRPr/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施用毒品</a:t>
            </a:r>
            <a:endParaRPr/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有自殺跡象或死亡</a:t>
            </a:r>
            <a:endParaRPr/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在旅館內聚賭或深夜喧嘩，妨害公眾安寧</a:t>
            </a:r>
            <a:endParaRPr/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cap="none">
                <a:latin typeface="DFKai-SB"/>
                <a:ea typeface="DFKai-SB"/>
                <a:cs typeface="DFKai-SB"/>
                <a:sym typeface="DFKai-SB"/>
              </a:rPr>
              <a:t>行為有公共危險之虞或其他犯罪嫌疑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目   錄</a:t>
            </a:r>
            <a:endParaRPr sz="4000"/>
          </a:p>
        </p:txBody>
      </p:sp>
      <p:sp>
        <p:nvSpPr>
          <p:cNvPr id="100" name="Google Shape;100;p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12192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None/>
            </a:pPr>
            <a:endParaRPr/>
          </a:p>
          <a:p>
            <a:pPr marL="457200" lvl="0" indent="-457200" algn="l" rtl="0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⮚"/>
            </a:pPr>
            <a:r>
              <a:rPr lang="zh-TW" sz="3200">
                <a:latin typeface="DFKai-SB"/>
                <a:ea typeface="DFKai-SB"/>
                <a:cs typeface="DFKai-SB"/>
                <a:sym typeface="DFKai-SB"/>
              </a:rPr>
              <a:t>櫃檯接待服務範疇、項目及流程	</a:t>
            </a:r>
            <a:endParaRPr/>
          </a:p>
          <a:p>
            <a:pPr marL="457200" lvl="0" indent="-457200" algn="l" rtl="0"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sz="3200"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57200" algn="l" rtl="0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⮚"/>
            </a:pPr>
            <a:r>
              <a:rPr lang="zh-TW" sz="3200">
                <a:latin typeface="DFKai-SB"/>
                <a:ea typeface="DFKai-SB"/>
                <a:cs typeface="DFKai-SB"/>
                <a:sym typeface="DFKai-SB"/>
              </a:rPr>
              <a:t>個資保護規範	</a:t>
            </a:r>
            <a:endParaRPr/>
          </a:p>
          <a:p>
            <a:pPr marL="457200" lvl="0" indent="-457200" algn="l" rtl="0"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sz="3200"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57200" algn="l" rtl="0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⮚"/>
            </a:pPr>
            <a:r>
              <a:rPr lang="zh-TW" sz="3200">
                <a:latin typeface="DFKai-SB"/>
                <a:ea typeface="DFKai-SB"/>
                <a:cs typeface="DFKai-SB"/>
                <a:sym typeface="DFKai-SB"/>
              </a:rPr>
              <a:t>安全衛生政策及作業規定</a:t>
            </a:r>
            <a:endParaRPr sz="3200"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>
            <a:spLocks noGrp="1"/>
          </p:cNvSpPr>
          <p:nvPr>
            <p:ph type="title"/>
          </p:nvPr>
        </p:nvSpPr>
        <p:spPr>
          <a:xfrm>
            <a:off x="310055" y="5579491"/>
            <a:ext cx="6781800" cy="103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Impact"/>
              <a:buNone/>
            </a:pPr>
            <a:r>
              <a:rPr lang="zh-TW" sz="4400" b="1" dirty="0"/>
              <a:t>參考文獻</a:t>
            </a:r>
            <a:endParaRPr dirty="0"/>
          </a:p>
        </p:txBody>
      </p:sp>
      <p:sp>
        <p:nvSpPr>
          <p:cNvPr id="208" name="Google Shape;208;p20"/>
          <p:cNvSpPr txBox="1">
            <a:spLocks noGrp="1"/>
          </p:cNvSpPr>
          <p:nvPr>
            <p:ph idx="1"/>
          </p:nvPr>
        </p:nvSpPr>
        <p:spPr>
          <a:xfrm>
            <a:off x="656895" y="524516"/>
            <a:ext cx="7856483" cy="532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曾慶櫕(2016)。旅館經營管理。初版一刷。全華圖書股份有限公司。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Kasavan, M.L. &amp; Brooks, R.M., (2015)。旅館客務部營運與管理 (林漢明、龐麗琴、郭欣易譯) 。台北市：鼎茂圖書出版股份有限公司。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全國法規資料庫(2020)。旅館業管理規則，檢自</a:t>
            </a:r>
            <a:r>
              <a:rPr lang="zh-TW" u="sng" dirty="0">
                <a:solidFill>
                  <a:schemeClr val="hlink"/>
                </a:solidFill>
                <a:hlinkClick r:id="rId3"/>
              </a:rPr>
              <a:t>https://law.moj.gov.tw/LawClass/LawAll.aspx?pcode=K0110014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全國法規資料庫(2020)。外幣收兌處設置及管理辦法，檢自</a:t>
            </a:r>
            <a:r>
              <a:rPr lang="zh-TW" u="sng" dirty="0">
                <a:solidFill>
                  <a:schemeClr val="hlink"/>
                </a:solidFill>
                <a:hlinkClick r:id="rId4"/>
              </a:rPr>
              <a:t/>
            </a:r>
            <a:br>
              <a:rPr lang="zh-TW" u="sng" dirty="0">
                <a:solidFill>
                  <a:schemeClr val="hlink"/>
                </a:solidFill>
                <a:hlinkClick r:id="rId4"/>
              </a:rPr>
            </a:br>
            <a:r>
              <a:rPr lang="zh-TW" u="sng" dirty="0"/>
              <a:t>https://law.moj.gov.tw/LawClass/LawAll.aspx?pcode=G0450002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762000" y="5553718"/>
            <a:ext cx="6781800" cy="618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Impact"/>
              <a:buNone/>
            </a:pPr>
            <a:r>
              <a:rPr lang="zh-TW" sz="3600"/>
              <a:t>飯店組織架構</a:t>
            </a:r>
            <a:endParaRPr sz="3600"/>
          </a:p>
        </p:txBody>
      </p:sp>
      <p:sp>
        <p:nvSpPr>
          <p:cNvPr id="106" name="Google Shape;106;p3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86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General Manager (GM) 總經理</a:t>
            </a:r>
            <a:endParaRPr sz="2210"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 </a:t>
            </a:r>
            <a:r>
              <a:rPr lang="zh-TW" sz="2210" b="1"/>
              <a:t>Rooms Division 客房部：</a:t>
            </a:r>
            <a:endParaRPr sz="2210" b="1"/>
          </a:p>
          <a:p>
            <a:pPr marL="868680" lvl="2" indent="-22860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 i="1"/>
              <a:t>Front Office (FO) 客務部</a:t>
            </a:r>
            <a:endParaRPr sz="2040" i="1"/>
          </a:p>
          <a:p>
            <a:pPr marL="868680" lvl="2" indent="-22860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 i="1"/>
              <a:t>Housekeeping (HK) 房務部</a:t>
            </a:r>
            <a:endParaRPr sz="2040" i="1"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Food &amp; Beverage (F&amp;B) 餐飲部</a:t>
            </a:r>
            <a:endParaRPr sz="2210"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Sales &amp; Marketing 行銷業務部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Public Relations (PR) 公關組(公共關係)</a:t>
            </a:r>
            <a:endParaRPr sz="2210"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Human Resources (HR)/Training centre 人資部/培訓中心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Purchasing 採購部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Finance 財務部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Accounting 會計部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Engineering/Maintenance 工程部/維修部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SzPts val="2210"/>
              <a:buChar char="•"/>
            </a:pPr>
            <a:r>
              <a:rPr lang="zh-TW" sz="2210"/>
              <a:t>Security 安全部</a:t>
            </a:r>
            <a:endParaRPr/>
          </a:p>
          <a:p>
            <a:pPr marL="274320" lvl="0" indent="-14478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SzPts val="2040"/>
              <a:buNone/>
            </a:pPr>
            <a:endParaRPr sz="204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>
            <a:spLocks noGrp="1"/>
          </p:cNvSpPr>
          <p:nvPr>
            <p:ph type="title"/>
          </p:nvPr>
        </p:nvSpPr>
        <p:spPr>
          <a:xfrm>
            <a:off x="762000" y="5538418"/>
            <a:ext cx="6781800" cy="633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274320" lvl="2" indent="-27432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1">
                <a:latin typeface="Times New Roman"/>
                <a:ea typeface="Times New Roman"/>
                <a:cs typeface="Times New Roman"/>
                <a:sym typeface="Times New Roman"/>
              </a:rPr>
              <a:t>Front Office (FO) </a:t>
            </a:r>
            <a:r>
              <a:rPr lang="zh-TW" sz="4000" b="1"/>
              <a:t>客務部</a:t>
            </a:r>
            <a:endParaRPr sz="4000" b="1"/>
          </a:p>
        </p:txBody>
      </p:sp>
      <p:sp>
        <p:nvSpPr>
          <p:cNvPr id="112" name="Google Shape;112;p4"/>
          <p:cNvSpPr txBox="1">
            <a:spLocks noGrp="1"/>
          </p:cNvSpPr>
          <p:nvPr>
            <p:ph idx="1"/>
          </p:nvPr>
        </p:nvSpPr>
        <p:spPr>
          <a:xfrm>
            <a:off x="762000" y="352098"/>
            <a:ext cx="7543800" cy="5081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868680" lvl="2" indent="-7588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5"/>
              <a:buNone/>
            </a:pPr>
            <a:endParaRPr sz="2405"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Reception 櫃檯接待</a:t>
            </a:r>
            <a:endParaRPr sz="2405"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Guest Relations 禮賓接待部</a:t>
            </a:r>
            <a:endParaRPr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Reservation 訂房組</a:t>
            </a:r>
            <a:endParaRPr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Cashier 出納</a:t>
            </a:r>
            <a:endParaRPr sz="2405" dirty="0"/>
          </a:p>
          <a:p>
            <a:pPr marL="868680" lvl="2" indent="-75882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None/>
            </a:pPr>
            <a:endParaRPr sz="2405"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Concierge: 服務中心</a:t>
            </a:r>
            <a:endParaRPr dirty="0"/>
          </a:p>
          <a:p>
            <a:pPr marL="1645920" lvl="5" indent="-22860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Airport pick-up service 機場接送服務</a:t>
            </a:r>
            <a:endParaRPr dirty="0"/>
          </a:p>
          <a:p>
            <a:pPr marL="1645920" lvl="5" indent="-22860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Valet 泊車服務 </a:t>
            </a:r>
            <a:endParaRPr dirty="0"/>
          </a:p>
          <a:p>
            <a:pPr marL="1645920" lvl="5" indent="-22860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Doorman/ Door lady 門僮</a:t>
            </a:r>
            <a:endParaRPr dirty="0"/>
          </a:p>
          <a:p>
            <a:pPr marL="1645920" lvl="5" indent="-22860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Porter / Bell service 行李服務</a:t>
            </a:r>
            <a:endParaRPr dirty="0"/>
          </a:p>
          <a:p>
            <a:pPr marL="1645920" lvl="5" indent="-22860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Clerk 職員</a:t>
            </a:r>
            <a:endParaRPr sz="2220"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Operator 總機</a:t>
            </a:r>
            <a:endParaRPr sz="2405" dirty="0"/>
          </a:p>
          <a:p>
            <a:pPr marL="1143000" lvl="3" indent="-22860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SzPts val="2405"/>
              <a:buChar char="•"/>
            </a:pPr>
            <a:r>
              <a:rPr lang="zh-TW" sz="2405" dirty="0"/>
              <a:t>Business Centre (BC) 商務中心</a:t>
            </a:r>
            <a:endParaRPr dirty="0"/>
          </a:p>
          <a:p>
            <a:pPr marL="274320" lvl="0" indent="-13335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>
            <a:spLocks noGrp="1"/>
          </p:cNvSpPr>
          <p:nvPr>
            <p:ph type="title"/>
          </p:nvPr>
        </p:nvSpPr>
        <p:spPr>
          <a:xfrm>
            <a:off x="762000" y="5293626"/>
            <a:ext cx="7543800" cy="878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1"/>
              <a:t>Housekeeping (HK) 房務部</a:t>
            </a:r>
            <a:endParaRPr sz="4000" b="1"/>
          </a:p>
        </p:txBody>
      </p:sp>
      <p:sp>
        <p:nvSpPr>
          <p:cNvPr id="118" name="Google Shape;118;p5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760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143000" lvl="3" indent="-2286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sz="2400"/>
              <a:t>Housekeeper 房務員</a:t>
            </a:r>
            <a:endParaRPr sz="2400"/>
          </a:p>
          <a:p>
            <a:pPr marL="1143000" lvl="3" indent="-22860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sz="2400"/>
              <a:t>Linen room 布巾室</a:t>
            </a:r>
            <a:endParaRPr sz="2400"/>
          </a:p>
          <a:p>
            <a:pPr marL="1143000" lvl="3" indent="-22860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sz="2400"/>
              <a:t>Laundry room 洗衣房</a:t>
            </a:r>
            <a:endParaRPr sz="2400"/>
          </a:p>
          <a:p>
            <a:pPr marL="1143000" lvl="3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sz="2400"/>
              <a:t>Public Area (PA) </a:t>
            </a:r>
            <a:r>
              <a:rPr lang="zh-TW" sz="2400">
                <a:latin typeface="Arial"/>
                <a:ea typeface="Arial"/>
                <a:cs typeface="Arial"/>
                <a:sym typeface="Arial"/>
              </a:rPr>
              <a:t>公共區域清潔組</a:t>
            </a:r>
            <a:r>
              <a:rPr lang="zh-TW" sz="2400"/>
              <a:t>(</a:t>
            </a:r>
            <a:r>
              <a:rPr lang="zh-TW" sz="2400">
                <a:latin typeface="Arial"/>
                <a:ea typeface="Arial"/>
                <a:cs typeface="Arial"/>
                <a:sym typeface="Arial"/>
              </a:rPr>
              <a:t>公清組</a:t>
            </a:r>
            <a:r>
              <a:rPr lang="zh-TW" sz="2400"/>
              <a:t>)</a:t>
            </a:r>
            <a:endParaRPr sz="2400"/>
          </a:p>
          <a:p>
            <a:pPr marL="1143000" lvl="3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sz="2400"/>
              <a:t>Florist </a:t>
            </a:r>
            <a:r>
              <a:rPr lang="zh-TW" sz="2400">
                <a:latin typeface="Arial"/>
                <a:ea typeface="Arial"/>
                <a:cs typeface="Arial"/>
                <a:sym typeface="Arial"/>
              </a:rPr>
              <a:t>花房</a:t>
            </a:r>
            <a:r>
              <a:rPr lang="zh-TW" sz="2400"/>
              <a:t>/</a:t>
            </a:r>
            <a:r>
              <a:rPr lang="zh-TW" sz="2400">
                <a:latin typeface="Arial"/>
                <a:ea typeface="Arial"/>
                <a:cs typeface="Arial"/>
                <a:sym typeface="Arial"/>
              </a:rPr>
              <a:t>花藝師</a:t>
            </a:r>
            <a:endParaRPr sz="24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title"/>
          </p:nvPr>
        </p:nvSpPr>
        <p:spPr>
          <a:xfrm>
            <a:off x="761999" y="4572000"/>
            <a:ext cx="788963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櫃檯接待服務範疇、項目及流程</a:t>
            </a:r>
            <a:endParaRPr sz="4000"/>
          </a:p>
        </p:txBody>
      </p:sp>
      <p:sp>
        <p:nvSpPr>
          <p:cNvPr id="124" name="Google Shape;124;p6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730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辦理客房租售及調度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接受訂房與記錄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客房分配與安排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辦理遷入及遷出手續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管理客房鑰匙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貴賓接待與連絡相關部門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顧客歷史檔案</a:t>
            </a:r>
            <a:r>
              <a:rPr lang="zh-TW" sz="2600"/>
              <a:t>(Guest History Profile)</a:t>
            </a: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之建立與維護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客房營運資料之分析預測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提供房客住宿期間通訊與秘書之事務性服務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>
                <a:latin typeface="DFKai-SB"/>
                <a:ea typeface="DFKai-SB"/>
                <a:cs typeface="DFKai-SB"/>
                <a:sym typeface="DFKai-SB"/>
              </a:rPr>
              <a:t>旅遊諮詢及旅館內相關設施介紹</a:t>
            </a:r>
            <a:endParaRPr sz="2600"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762000" y="5461920"/>
            <a:ext cx="8382000" cy="710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服務流程可分為四個階段</a:t>
            </a:r>
            <a:endParaRPr sz="4000"/>
          </a:p>
        </p:txBody>
      </p:sp>
      <p:sp>
        <p:nvSpPr>
          <p:cNvPr id="130" name="Google Shape;130;p7"/>
          <p:cNvSpPr txBox="1">
            <a:spLocks noGrp="1"/>
          </p:cNvSpPr>
          <p:nvPr>
            <p:ph idx="1"/>
          </p:nvPr>
        </p:nvSpPr>
        <p:spPr>
          <a:xfrm>
            <a:off x="762000" y="456306"/>
            <a:ext cx="7543800" cy="5005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zh-TW" sz="2300" b="1" cap="none">
                <a:latin typeface="DFKai-SB"/>
                <a:ea typeface="DFKai-SB"/>
                <a:cs typeface="DFKai-SB"/>
                <a:sym typeface="DFKai-SB"/>
              </a:rPr>
              <a:t>抵達飯店前</a:t>
            </a: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: 預訂客房 </a:t>
            </a:r>
            <a:endParaRPr/>
          </a:p>
          <a:p>
            <a:pPr marL="274320" lvl="0" indent="-27432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b="1" cap="none">
                <a:latin typeface="DFKai-SB"/>
                <a:ea typeface="DFKai-SB"/>
                <a:cs typeface="DFKai-SB"/>
                <a:sym typeface="DFKai-SB"/>
              </a:rPr>
              <a:t>抵達飯店</a:t>
            </a: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：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入住登記(辦理遷入手續)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安排客房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b="1" cap="none">
                <a:latin typeface="DFKai-SB"/>
                <a:ea typeface="DFKai-SB"/>
                <a:cs typeface="DFKai-SB"/>
                <a:sym typeface="DFKai-SB"/>
              </a:rPr>
              <a:t>入住</a:t>
            </a: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：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提供接待服務(旅遊諮詢、接聽及轉接電話…)</a:t>
            </a:r>
            <a:endParaRPr/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客帳服務(入帳、查帳、夜間稽核…)</a:t>
            </a:r>
            <a:endParaRPr/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安全問題(個資、貴重物品保管…)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b="1" cap="none">
                <a:latin typeface="DFKai-SB"/>
                <a:ea typeface="DFKai-SB"/>
                <a:cs typeface="DFKai-SB"/>
                <a:sym typeface="DFKai-SB"/>
              </a:rPr>
              <a:t>退房</a:t>
            </a: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：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收款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辦理遷出手續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zh-TW" sz="2300" cap="none">
                <a:latin typeface="DFKai-SB"/>
                <a:ea typeface="DFKai-SB"/>
                <a:cs typeface="DFKai-SB"/>
                <a:sym typeface="DFKai-SB"/>
              </a:rPr>
              <a:t>建立與維護顧客歷史檔案</a:t>
            </a:r>
            <a:endParaRPr sz="2300" cap="none"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>
            <a:spLocks noGrp="1"/>
          </p:cNvSpPr>
          <p:nvPr>
            <p:ph type="title"/>
          </p:nvPr>
        </p:nvSpPr>
        <p:spPr>
          <a:xfrm>
            <a:off x="762000" y="5002936"/>
            <a:ext cx="8162192" cy="1169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依顧客需求主動提供最佳服務 1/4</a:t>
            </a:r>
            <a:endParaRPr sz="4000"/>
          </a:p>
        </p:txBody>
      </p:sp>
      <p:sp>
        <p:nvSpPr>
          <p:cNvPr id="136" name="Google Shape;136;p8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65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客房優惠資訊：</a:t>
            </a:r>
            <a:endParaRPr cap="none"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u="sng">
                <a:latin typeface="DFKai-SB"/>
                <a:ea typeface="DFKai-SB"/>
                <a:cs typeface="DFKai-SB"/>
                <a:sym typeface="DFKai-SB"/>
              </a:rPr>
              <a:t>套裝促銷方案</a:t>
            </a:r>
            <a:r>
              <a:rPr lang="zh-TW" b="1">
                <a:latin typeface="DFKai-SB"/>
                <a:ea typeface="DFKai-SB"/>
                <a:cs typeface="DFKai-SB"/>
                <a:sym typeface="DFKai-SB"/>
              </a:rPr>
              <a:t>：</a:t>
            </a:r>
            <a:r>
              <a:rPr lang="zh-TW">
                <a:latin typeface="DFKai-SB"/>
                <a:ea typeface="DFKai-SB"/>
                <a:cs typeface="DFKai-SB"/>
                <a:sym typeface="DFKai-SB"/>
              </a:rPr>
              <a:t>一泊二食、住宿送餐飲或SPA抵用卷、住宿結合附近旅遊景點入場卷、國人週末住宿及餐飲優惠…</a:t>
            </a: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u="sng">
                <a:latin typeface="DFKai-SB"/>
                <a:ea typeface="DFKai-SB"/>
                <a:cs typeface="DFKai-SB"/>
                <a:sym typeface="DFKai-SB"/>
              </a:rPr>
              <a:t>熟客優惠</a:t>
            </a:r>
            <a:r>
              <a:rPr lang="zh-TW">
                <a:latin typeface="DFKai-SB"/>
                <a:ea typeface="DFKai-SB"/>
                <a:cs typeface="DFKai-SB"/>
                <a:sym typeface="DFKai-SB"/>
              </a:rPr>
              <a:t>：飯店為提升顧客忠誠度，積極鼓勵顧客加入飯店的常客計劃，享有常客限定的住宿、餐飲優惠及福利...</a:t>
            </a: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>
            <a:spLocks noGrp="1"/>
          </p:cNvSpPr>
          <p:nvPr>
            <p:ph type="title"/>
          </p:nvPr>
        </p:nvSpPr>
        <p:spPr>
          <a:xfrm>
            <a:off x="762000" y="5140630"/>
            <a:ext cx="7543800" cy="103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依顧客需求主動提供最佳服務2/4</a:t>
            </a:r>
            <a:endParaRPr sz="4000"/>
          </a:p>
        </p:txBody>
      </p:sp>
      <p:sp>
        <p:nvSpPr>
          <p:cNvPr id="142" name="Google Shape;142;p9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84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>
                <a:latin typeface="DFKai-SB"/>
                <a:ea typeface="DFKai-SB"/>
                <a:cs typeface="DFKai-SB"/>
                <a:sym typeface="DFKai-SB"/>
              </a:rPr>
              <a:t>行李寄存服務：</a:t>
            </a:r>
            <a:endParaRPr cap="none">
              <a:latin typeface="DFKai-SB"/>
              <a:ea typeface="DFKai-SB"/>
              <a:cs typeface="DFKai-SB"/>
              <a:sym typeface="DFKai-SB"/>
            </a:endParaRPr>
          </a:p>
          <a:p>
            <a:pPr marL="594360" lvl="1" indent="-2743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sz="2400" cap="none">
                <a:latin typeface="DFKai-SB"/>
                <a:ea typeface="DFKai-SB"/>
                <a:cs typeface="DFKai-SB"/>
                <a:sym typeface="DFKai-SB"/>
              </a:rPr>
              <a:t>辦理遷入手續後，由行李員運送行李，同時引導房客前往客房; 若無法即時運送，則協助辦識行李、標註房號及行李件數，並標繫行李吊牌，再運送至客房</a:t>
            </a:r>
            <a:endParaRPr/>
          </a:p>
          <a:p>
            <a:pPr marL="594360" lvl="1" indent="-2743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sz="2400" cap="none">
                <a:latin typeface="DFKai-SB"/>
                <a:ea typeface="DFKai-SB"/>
                <a:cs typeface="DFKai-SB"/>
                <a:sym typeface="DFKai-SB"/>
              </a:rPr>
              <a:t>辦理遷出手續後，若房客欲將行李寄存於服務中心，須立即登記房號及件數，並標繫行李吊牌，開立行李寄存收據給房客，並於領取行李時收回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2</TotalTime>
  <Words>1715</Words>
  <Application>Microsoft Office PowerPoint</Application>
  <PresentationFormat>如螢幕大小 (4:3)</PresentationFormat>
  <Paragraphs>164</Paragraphs>
  <Slides>20</Slides>
  <Notes>20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Noto Sans Symbols</vt:lpstr>
      <vt:lpstr>微軟正黑體</vt:lpstr>
      <vt:lpstr>微軟正黑體</vt:lpstr>
      <vt:lpstr>新細明體</vt:lpstr>
      <vt:lpstr>標楷體</vt:lpstr>
      <vt:lpstr>Arial</vt:lpstr>
      <vt:lpstr>Calibri</vt:lpstr>
      <vt:lpstr>Calibri Light</vt:lpstr>
      <vt:lpstr>Impact</vt:lpstr>
      <vt:lpstr>Lucida Sans</vt:lpstr>
      <vt:lpstr>Times New Roman</vt:lpstr>
      <vt:lpstr>交通部觀光局-簡報格式</vt:lpstr>
      <vt:lpstr>PowerPoint 簡報</vt:lpstr>
      <vt:lpstr>目   錄</vt:lpstr>
      <vt:lpstr>飯店組織架構</vt:lpstr>
      <vt:lpstr>Front Office (FO) 客務部</vt:lpstr>
      <vt:lpstr>Housekeeping (HK) 房務部</vt:lpstr>
      <vt:lpstr>櫃檯接待服務範疇、項目及流程</vt:lpstr>
      <vt:lpstr>服務流程可分為四個階段</vt:lpstr>
      <vt:lpstr>依顧客需求主動提供最佳服務 1/4</vt:lpstr>
      <vt:lpstr>依顧客需求主動提供最佳服務2/4</vt:lpstr>
      <vt:lpstr>依顧客需求主動提供最佳服務3/4</vt:lpstr>
      <vt:lpstr>依顧客需求主動提供最佳服務4/4</vt:lpstr>
      <vt:lpstr>房型介紹</vt:lpstr>
      <vt:lpstr>旅館專業用語 1/3</vt:lpstr>
      <vt:lpstr>旅館專業用語 2/3</vt:lpstr>
      <vt:lpstr>旅館專業用語 3/3</vt:lpstr>
      <vt:lpstr>個資保護規範 1/2</vt:lpstr>
      <vt:lpstr>個資保護規範 1/2</vt:lpstr>
      <vt:lpstr>安全衛生政策及作業規定 1/2</vt:lpstr>
      <vt:lpstr>安全衛生政策及作業規定 2/2</vt:lpstr>
      <vt:lpstr>參考文獻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交通部觀光局「旅館職涯發展計畫」   「櫃檯客務服務」職能單元培訓班 單元一: 櫃檯作業</dc:title>
  <dc:creator>Lee Claire</dc:creator>
  <cp:lastModifiedBy>Chang 張Kary 嘉齡</cp:lastModifiedBy>
  <cp:revision>2</cp:revision>
  <dcterms:created xsi:type="dcterms:W3CDTF">2020-08-28T06:42:21Z</dcterms:created>
  <dcterms:modified xsi:type="dcterms:W3CDTF">2021-03-26T03:21:21Z</dcterms:modified>
</cp:coreProperties>
</file>