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5" r:id="rId1"/>
  </p:sldMasterIdLst>
  <p:notesMasterIdLst>
    <p:notesMasterId r:id="rId65"/>
  </p:notesMasterIdLst>
  <p:handoutMasterIdLst>
    <p:handoutMasterId r:id="rId66"/>
  </p:handoutMasterIdLst>
  <p:sldIdLst>
    <p:sldId id="757" r:id="rId2"/>
    <p:sldId id="684" r:id="rId3"/>
    <p:sldId id="749" r:id="rId4"/>
    <p:sldId id="750" r:id="rId5"/>
    <p:sldId id="678" r:id="rId6"/>
    <p:sldId id="683" r:id="rId7"/>
    <p:sldId id="705" r:id="rId8"/>
    <p:sldId id="706" r:id="rId9"/>
    <p:sldId id="685" r:id="rId10"/>
    <p:sldId id="704" r:id="rId11"/>
    <p:sldId id="703" r:id="rId12"/>
    <p:sldId id="702" r:id="rId13"/>
    <p:sldId id="682" r:id="rId14"/>
    <p:sldId id="753" r:id="rId15"/>
    <p:sldId id="687" r:id="rId16"/>
    <p:sldId id="707" r:id="rId17"/>
    <p:sldId id="709" r:id="rId18"/>
    <p:sldId id="711" r:id="rId19"/>
    <p:sldId id="712" r:id="rId20"/>
    <p:sldId id="713" r:id="rId21"/>
    <p:sldId id="714" r:id="rId22"/>
    <p:sldId id="715" r:id="rId23"/>
    <p:sldId id="716" r:id="rId24"/>
    <p:sldId id="717" r:id="rId25"/>
    <p:sldId id="752" r:id="rId26"/>
    <p:sldId id="751" r:id="rId27"/>
    <p:sldId id="718" r:id="rId28"/>
    <p:sldId id="720" r:id="rId29"/>
    <p:sldId id="719" r:id="rId30"/>
    <p:sldId id="721" r:id="rId31"/>
    <p:sldId id="722" r:id="rId32"/>
    <p:sldId id="728" r:id="rId33"/>
    <p:sldId id="729" r:id="rId34"/>
    <p:sldId id="723" r:id="rId35"/>
    <p:sldId id="724" r:id="rId36"/>
    <p:sldId id="725" r:id="rId37"/>
    <p:sldId id="726" r:id="rId38"/>
    <p:sldId id="727" r:id="rId39"/>
    <p:sldId id="730" r:id="rId40"/>
    <p:sldId id="688" r:id="rId41"/>
    <p:sldId id="731" r:id="rId42"/>
    <p:sldId id="732" r:id="rId43"/>
    <p:sldId id="733" r:id="rId44"/>
    <p:sldId id="734" r:id="rId45"/>
    <p:sldId id="735" r:id="rId46"/>
    <p:sldId id="736" r:id="rId47"/>
    <p:sldId id="737" r:id="rId48"/>
    <p:sldId id="755" r:id="rId49"/>
    <p:sldId id="689" r:id="rId50"/>
    <p:sldId id="694" r:id="rId51"/>
    <p:sldId id="738" r:id="rId52"/>
    <p:sldId id="739" r:id="rId53"/>
    <p:sldId id="740" r:id="rId54"/>
    <p:sldId id="741" r:id="rId55"/>
    <p:sldId id="742" r:id="rId56"/>
    <p:sldId id="690" r:id="rId57"/>
    <p:sldId id="743" r:id="rId58"/>
    <p:sldId id="697" r:id="rId59"/>
    <p:sldId id="746" r:id="rId60"/>
    <p:sldId id="747" r:id="rId61"/>
    <p:sldId id="748" r:id="rId62"/>
    <p:sldId id="701" r:id="rId63"/>
    <p:sldId id="699" r:id="rId64"/>
  </p:sldIdLst>
  <p:sldSz cx="12192000" cy="6858000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F9E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6567"/>
  </p:normalViewPr>
  <p:slideViewPr>
    <p:cSldViewPr snapToGrid="0" snapToObjects="1" showGuides="1">
      <p:cViewPr varScale="1">
        <p:scale>
          <a:sx n="65" d="100"/>
          <a:sy n="65" d="100"/>
        </p:scale>
        <p:origin x="652" y="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8" d="100"/>
          <a:sy n="118" d="100"/>
        </p:scale>
        <p:origin x="395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86DC-86D6-8745-8E50-81891049FF24}" type="datetimeFigureOut">
              <a:rPr lang="en-US" smtClean="0"/>
              <a:pPr/>
              <a:t>3/31/2021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74699-B72A-5A42-8323-05A0664E15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18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3A740-0B7D-3342-89E9-ADA2F519AD31}" type="datetimeFigureOut">
              <a:rPr lang="en-US" smtClean="0"/>
              <a:pPr/>
              <a:t>3/31/2021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223A3-994C-A148-83E4-FB7575EE6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5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1CD702-2EA1-4070-8D3A-95FA19438C18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4869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" y="-361950"/>
            <a:ext cx="121898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旅宿業行銷業務專員職能基準單元課程</a:t>
            </a:r>
            <a:r>
              <a:rPr lang="en-US" altLang="zh-TW" smtClean="0"/>
              <a:t>-T5</a:t>
            </a:r>
            <a:r>
              <a:rPr lang="zh-TW" altLang="en-US" smtClean="0"/>
              <a:t>維護客戶關係</a:t>
            </a:r>
            <a:r>
              <a:rPr lang="en-US" altLang="zh-TW" smtClean="0"/>
              <a:t>_</a:t>
            </a:r>
            <a:r>
              <a:rPr lang="zh-TW" altLang="en-US" smtClean="0"/>
              <a:t>客戶資料庫採礦術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7E4EF-A1BD-40F4-AB7B-04F084DD99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02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7832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FC249-7F40-4F04-A813-7BB05BCB43EB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77579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3767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F8FAD-043C-4E4E-B8A0-8AEBA8367767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39011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1398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771A60E-D2B9-43BA-931F-0E097C8C97D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3400" y="538481"/>
            <a:ext cx="11120120" cy="5781041"/>
          </a:xfrm>
          <a:custGeom>
            <a:avLst/>
            <a:gdLst>
              <a:gd name="connsiteX0" fmla="*/ 2633032 w 10013256"/>
              <a:gd name="connsiteY0" fmla="*/ 0 h 5781041"/>
              <a:gd name="connsiteX1" fmla="*/ 10013256 w 10013256"/>
              <a:gd name="connsiteY1" fmla="*/ 1 h 5781041"/>
              <a:gd name="connsiteX2" fmla="*/ 10013256 w 10013256"/>
              <a:gd name="connsiteY2" fmla="*/ 5781041 h 5781041"/>
              <a:gd name="connsiteX3" fmla="*/ 0 w 10013256"/>
              <a:gd name="connsiteY3" fmla="*/ 5781041 h 578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3256" h="5781041">
                <a:moveTo>
                  <a:pt x="2633032" y="0"/>
                </a:moveTo>
                <a:lnTo>
                  <a:pt x="10013256" y="1"/>
                </a:lnTo>
                <a:lnTo>
                  <a:pt x="10013256" y="5781041"/>
                </a:lnTo>
                <a:lnTo>
                  <a:pt x="0" y="578104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3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14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rgbClr val="FFFFFF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4465844-2D76-4439-A514-6D05C2A2CB5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29175" y="2162174"/>
            <a:ext cx="2533650" cy="2533650"/>
          </a:xfrm>
          <a:custGeom>
            <a:avLst/>
            <a:gdLst>
              <a:gd name="connsiteX0" fmla="*/ 1266825 w 2533650"/>
              <a:gd name="connsiteY0" fmla="*/ 0 h 2533650"/>
              <a:gd name="connsiteX1" fmla="*/ 2533650 w 2533650"/>
              <a:gd name="connsiteY1" fmla="*/ 1266825 h 2533650"/>
              <a:gd name="connsiteX2" fmla="*/ 1266825 w 2533650"/>
              <a:gd name="connsiteY2" fmla="*/ 2533650 h 2533650"/>
              <a:gd name="connsiteX3" fmla="*/ 0 w 2533650"/>
              <a:gd name="connsiteY3" fmla="*/ 1266825 h 2533650"/>
              <a:gd name="connsiteX4" fmla="*/ 1266825 w 2533650"/>
              <a:gd name="connsiteY4" fmla="*/ 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3650" h="2533650">
                <a:moveTo>
                  <a:pt x="1266825" y="0"/>
                </a:moveTo>
                <a:cubicBezTo>
                  <a:pt x="1966473" y="0"/>
                  <a:pt x="2533650" y="567177"/>
                  <a:pt x="2533650" y="1266825"/>
                </a:cubicBezTo>
                <a:cubicBezTo>
                  <a:pt x="2533650" y="1966473"/>
                  <a:pt x="1966473" y="2533650"/>
                  <a:pt x="1266825" y="2533650"/>
                </a:cubicBezTo>
                <a:cubicBezTo>
                  <a:pt x="567177" y="2533650"/>
                  <a:pt x="0" y="1966473"/>
                  <a:pt x="0" y="1266825"/>
                </a:cubicBezTo>
                <a:cubicBezTo>
                  <a:pt x="0" y="567177"/>
                  <a:pt x="567177" y="0"/>
                  <a:pt x="1266825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5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8181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4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0484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548640" y="538480"/>
            <a:ext cx="6842761" cy="57810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5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645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">
            <a:extLst>
              <a:ext uri="{FF2B5EF4-FFF2-40B4-BE49-F238E27FC236}">
                <a16:creationId xmlns:a16="http://schemas.microsoft.com/office/drawing/2014/main" id="{287C6235-05DD-4422-B54F-05AF6C63B2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00300" y="542081"/>
            <a:ext cx="2753360" cy="2150319"/>
          </a:xfrm>
        </p:spPr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17FEF2C5-9F25-4603-B1DD-7A2B12AF56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400300" y="3190241"/>
            <a:ext cx="2753360" cy="2150319"/>
          </a:xfrm>
        </p:spPr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F7B6570D-A7AB-4F2F-BA65-5F6D614047F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400300" y="5838401"/>
            <a:ext cx="2753360" cy="2150319"/>
          </a:xfrm>
        </p:spPr>
      </p:sp>
      <p:pic>
        <p:nvPicPr>
          <p:cNvPr id="8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3823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4225012" y="538480"/>
            <a:ext cx="3756856" cy="3756856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7" hasCustomPrompt="1"/>
          </p:nvPr>
        </p:nvSpPr>
        <p:spPr>
          <a:xfrm>
            <a:off x="548640" y="522902"/>
            <a:ext cx="3537442" cy="3756856"/>
          </a:xfrm>
          <a:custGeom>
            <a:avLst/>
            <a:gdLst>
              <a:gd name="connsiteX0" fmla="*/ 1878428 w 3537442"/>
              <a:gd name="connsiteY0" fmla="*/ 0 h 3756856"/>
              <a:gd name="connsiteX1" fmla="*/ 3530140 w 3537442"/>
              <a:gd name="connsiteY1" fmla="*/ 983058 h 3756856"/>
              <a:gd name="connsiteX2" fmla="*/ 3537442 w 3537442"/>
              <a:gd name="connsiteY2" fmla="*/ 998216 h 3756856"/>
              <a:gd name="connsiteX3" fmla="*/ 3526237 w 3537442"/>
              <a:gd name="connsiteY3" fmla="*/ 1021476 h 3756856"/>
              <a:gd name="connsiteX4" fmla="*/ 3353226 w 3537442"/>
              <a:gd name="connsiteY4" fmla="*/ 1878428 h 3756856"/>
              <a:gd name="connsiteX5" fmla="*/ 3526237 w 3537442"/>
              <a:gd name="connsiteY5" fmla="*/ 2735380 h 3756856"/>
              <a:gd name="connsiteX6" fmla="*/ 3537442 w 3537442"/>
              <a:gd name="connsiteY6" fmla="*/ 2758641 h 3756856"/>
              <a:gd name="connsiteX7" fmla="*/ 3530140 w 3537442"/>
              <a:gd name="connsiteY7" fmla="*/ 2773799 h 3756856"/>
              <a:gd name="connsiteX8" fmla="*/ 1878428 w 3537442"/>
              <a:gd name="connsiteY8" fmla="*/ 3756856 h 3756856"/>
              <a:gd name="connsiteX9" fmla="*/ 0 w 3537442"/>
              <a:gd name="connsiteY9" fmla="*/ 1878428 h 3756856"/>
              <a:gd name="connsiteX10" fmla="*/ 1878428 w 3537442"/>
              <a:gd name="connsiteY10" fmla="*/ 0 h 375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37442" h="3756856">
                <a:moveTo>
                  <a:pt x="1878428" y="0"/>
                </a:moveTo>
                <a:cubicBezTo>
                  <a:pt x="2591659" y="0"/>
                  <a:pt x="3212048" y="397505"/>
                  <a:pt x="3530140" y="983058"/>
                </a:cubicBezTo>
                <a:lnTo>
                  <a:pt x="3537442" y="998216"/>
                </a:lnTo>
                <a:lnTo>
                  <a:pt x="3526237" y="1021476"/>
                </a:lnTo>
                <a:cubicBezTo>
                  <a:pt x="3414831" y="1284869"/>
                  <a:pt x="3353226" y="1574454"/>
                  <a:pt x="3353226" y="1878428"/>
                </a:cubicBezTo>
                <a:cubicBezTo>
                  <a:pt x="3353226" y="2182402"/>
                  <a:pt x="3414831" y="2471988"/>
                  <a:pt x="3526237" y="2735380"/>
                </a:cubicBezTo>
                <a:lnTo>
                  <a:pt x="3537442" y="2758641"/>
                </a:lnTo>
                <a:lnTo>
                  <a:pt x="3530140" y="2773799"/>
                </a:lnTo>
                <a:cubicBezTo>
                  <a:pt x="3212048" y="3359352"/>
                  <a:pt x="2591659" y="3756856"/>
                  <a:pt x="1878428" y="3756856"/>
                </a:cubicBezTo>
                <a:cubicBezTo>
                  <a:pt x="841001" y="3756856"/>
                  <a:pt x="0" y="2915855"/>
                  <a:pt x="0" y="1878428"/>
                </a:cubicBezTo>
                <a:cubicBezTo>
                  <a:pt x="0" y="841001"/>
                  <a:pt x="841001" y="0"/>
                  <a:pt x="187842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9" name="Picture Placeholder 38"/>
          <p:cNvSpPr>
            <a:spLocks noGrp="1"/>
          </p:cNvSpPr>
          <p:nvPr>
            <p:ph type="pic" sz="quarter" idx="19" hasCustomPrompt="1"/>
          </p:nvPr>
        </p:nvSpPr>
        <p:spPr>
          <a:xfrm>
            <a:off x="8120800" y="522902"/>
            <a:ext cx="3537441" cy="3756856"/>
          </a:xfrm>
          <a:custGeom>
            <a:avLst/>
            <a:gdLst>
              <a:gd name="connsiteX0" fmla="*/ 1659013 w 3537441"/>
              <a:gd name="connsiteY0" fmla="*/ 0 h 3756856"/>
              <a:gd name="connsiteX1" fmla="*/ 3537441 w 3537441"/>
              <a:gd name="connsiteY1" fmla="*/ 1878428 h 3756856"/>
              <a:gd name="connsiteX2" fmla="*/ 1659013 w 3537441"/>
              <a:gd name="connsiteY2" fmla="*/ 3756856 h 3756856"/>
              <a:gd name="connsiteX3" fmla="*/ 7301 w 3537441"/>
              <a:gd name="connsiteY3" fmla="*/ 2773799 h 3756856"/>
              <a:gd name="connsiteX4" fmla="*/ 0 w 3537441"/>
              <a:gd name="connsiteY4" fmla="*/ 2758641 h 3756856"/>
              <a:gd name="connsiteX5" fmla="*/ 11205 w 3537441"/>
              <a:gd name="connsiteY5" fmla="*/ 2735380 h 3756856"/>
              <a:gd name="connsiteX6" fmla="*/ 184215 w 3537441"/>
              <a:gd name="connsiteY6" fmla="*/ 1878428 h 3756856"/>
              <a:gd name="connsiteX7" fmla="*/ 11205 w 3537441"/>
              <a:gd name="connsiteY7" fmla="*/ 1021476 h 3756856"/>
              <a:gd name="connsiteX8" fmla="*/ 0 w 3537441"/>
              <a:gd name="connsiteY8" fmla="*/ 998216 h 3756856"/>
              <a:gd name="connsiteX9" fmla="*/ 7301 w 3537441"/>
              <a:gd name="connsiteY9" fmla="*/ 983058 h 3756856"/>
              <a:gd name="connsiteX10" fmla="*/ 1659013 w 3537441"/>
              <a:gd name="connsiteY10" fmla="*/ 0 h 375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37441" h="3756856">
                <a:moveTo>
                  <a:pt x="1659013" y="0"/>
                </a:moveTo>
                <a:cubicBezTo>
                  <a:pt x="2696440" y="0"/>
                  <a:pt x="3537441" y="841001"/>
                  <a:pt x="3537441" y="1878428"/>
                </a:cubicBezTo>
                <a:cubicBezTo>
                  <a:pt x="3537441" y="2915855"/>
                  <a:pt x="2696440" y="3756856"/>
                  <a:pt x="1659013" y="3756856"/>
                </a:cubicBezTo>
                <a:cubicBezTo>
                  <a:pt x="945782" y="3756856"/>
                  <a:pt x="325393" y="3359352"/>
                  <a:pt x="7301" y="2773799"/>
                </a:cubicBezTo>
                <a:lnTo>
                  <a:pt x="0" y="2758641"/>
                </a:lnTo>
                <a:lnTo>
                  <a:pt x="11205" y="2735380"/>
                </a:lnTo>
                <a:cubicBezTo>
                  <a:pt x="122610" y="2471988"/>
                  <a:pt x="184215" y="2182402"/>
                  <a:pt x="184215" y="1878428"/>
                </a:cubicBezTo>
                <a:cubicBezTo>
                  <a:pt x="184215" y="1574454"/>
                  <a:pt x="122610" y="1284869"/>
                  <a:pt x="11205" y="1021476"/>
                </a:cubicBezTo>
                <a:lnTo>
                  <a:pt x="0" y="998216"/>
                </a:lnTo>
                <a:lnTo>
                  <a:pt x="7301" y="983058"/>
                </a:lnTo>
                <a:cubicBezTo>
                  <a:pt x="325393" y="397505"/>
                  <a:pt x="945782" y="0"/>
                  <a:pt x="165901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6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587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33760" y="466725"/>
            <a:ext cx="11124480" cy="4781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YOUR HEADING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533760" y="972185"/>
            <a:ext cx="11124480" cy="226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TYPE YOUR MINIMAL SUBTITLE</a:t>
            </a:r>
          </a:p>
        </p:txBody>
      </p:sp>
      <p:pic>
        <p:nvPicPr>
          <p:cNvPr id="5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5A1C6-2A51-4BB4-A19C-7FF610627C5C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6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04543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">
            <a:extLst>
              <a:ext uri="{FF2B5EF4-FFF2-40B4-BE49-F238E27FC236}">
                <a16:creationId xmlns:a16="http://schemas.microsoft.com/office/drawing/2014/main" id="{287C6235-05DD-4422-B54F-05AF6C63B2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00300" y="-1032719"/>
            <a:ext cx="2753360" cy="2150319"/>
          </a:xfrm>
        </p:spPr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17FEF2C5-9F25-4603-B1DD-7A2B12AF56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400300" y="1615441"/>
            <a:ext cx="2753360" cy="2150319"/>
          </a:xfrm>
        </p:spPr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F7B6570D-A7AB-4F2F-BA65-5F6D614047F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400300" y="4263601"/>
            <a:ext cx="2753360" cy="2150319"/>
          </a:xfrm>
        </p:spPr>
      </p:sp>
      <p:pic>
        <p:nvPicPr>
          <p:cNvPr id="8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907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2DBEB470-2DBA-4C54-B5E8-5682AC89AEA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7482" y="542080"/>
            <a:ext cx="3148218" cy="28869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A24EEF4-5FB9-41B8-B090-73F4710BBBA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695700" y="542080"/>
            <a:ext cx="3695700" cy="28869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4C4C844-210F-474A-91E6-4FF59E52D2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95700" y="3429000"/>
            <a:ext cx="3695700" cy="28869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pic>
        <p:nvPicPr>
          <p:cNvPr id="5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071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48640" y="538480"/>
            <a:ext cx="11109600" cy="57810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48640" y="538480"/>
            <a:ext cx="11109600" cy="5781040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47482" y="542081"/>
            <a:ext cx="11095877" cy="57672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3677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48640" y="2519680"/>
            <a:ext cx="11109599" cy="37998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49499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458074" y="538480"/>
            <a:ext cx="4200165" cy="57810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257908" y="538480"/>
            <a:ext cx="4200165" cy="57810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1760" y="107490"/>
            <a:ext cx="451672" cy="248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65131" y="538480"/>
            <a:ext cx="5493110" cy="38483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48639" y="538480"/>
            <a:ext cx="5493110" cy="38483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7C4A9-49CF-4554-B22B-B8B6528F6B99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454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0526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5973C-BBD7-42E4-9FCD-AE93457FF176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609860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0839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B527D-FA5A-43EB-B557-56403A72055A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898595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0364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5AF86-5A02-4969-A21E-2E74C7CF3327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61496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56F55-FE78-48B1-B59C-9FB5461EC5C6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789231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F8E8F-AF7A-4D1E-AC57-17E72775A3F8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8791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451" y="147638"/>
            <a:ext cx="869949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1"/>
            <a:ext cx="10574867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A9E5D-0910-4FE2-9C62-D81E7D6E8A0E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834736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B662934-A22B-4F47-8A6C-32E552849E87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A795EF19-24CB-CF4C-9028-3413C1601F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7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649" r:id="rId19"/>
    <p:sldLayoutId id="2147483733" r:id="rId20"/>
    <p:sldLayoutId id="2147483731" r:id="rId21"/>
    <p:sldLayoutId id="2147483656" r:id="rId22"/>
    <p:sldLayoutId id="2147483662" r:id="rId23"/>
    <p:sldLayoutId id="2147483657" r:id="rId24"/>
    <p:sldLayoutId id="2147483654" r:id="rId25"/>
    <p:sldLayoutId id="2147483664" r:id="rId26"/>
    <p:sldLayoutId id="2147483696" r:id="rId27"/>
    <p:sldLayoutId id="2147483705" r:id="rId28"/>
    <p:sldLayoutId id="2147483726" r:id="rId2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-6SzN6wQ3o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news.tvbs.com.tw/focus/874627" TargetMode="Externa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342901"/>
            <a:ext cx="12192000" cy="6858000"/>
          </a:xfrm>
          <a:prstGeom prst="rect">
            <a:avLst/>
          </a:prstGeom>
          <a:solidFill>
            <a:srgbClr val="FFF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774258"/>
            <a:ext cx="12192000" cy="5083742"/>
          </a:xfrm>
          <a:prstGeom prst="rect">
            <a:avLst/>
          </a:prstGeom>
          <a:gradFill flip="none" rotWithShape="1">
            <a:gsLst>
              <a:gs pos="0">
                <a:srgbClr val="F6AD3C"/>
              </a:gs>
              <a:gs pos="40000">
                <a:srgbClr val="F6AD3C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89703" y="1140541"/>
            <a:ext cx="6146519" cy="3095129"/>
          </a:xfrm>
        </p:spPr>
        <p:txBody>
          <a:bodyPr rtlCol="0">
            <a:noAutofit/>
          </a:bodyPr>
          <a:lstStyle/>
          <a:p>
            <a:pPr algn="l">
              <a:defRPr/>
            </a:pPr>
            <a:r>
              <a:rPr lang="zh-TW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旅館職涯發展計畫案 </a:t>
            </a:r>
            <a:endParaRPr lang="en-US" altLang="zh-TW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defRPr/>
            </a:pPr>
            <a:endParaRPr lang="en-US" altLang="zh-TW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defRPr/>
            </a:pP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房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務人員</a:t>
            </a:r>
            <a:r>
              <a:rPr lang="en-US" altLang="zh-T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T2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房務服務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作業</a:t>
            </a:r>
            <a:endParaRPr lang="en-US" altLang="zh-TW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defRPr/>
            </a:pP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第</a:t>
            </a: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單元</a:t>
            </a:r>
            <a:endParaRPr lang="zh-TW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客房異常與危機處理</a:t>
            </a:r>
          </a:p>
          <a:p>
            <a:pPr algn="l">
              <a:defRPr/>
            </a:pP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教材簡報</a:t>
            </a:r>
          </a:p>
        </p:txBody>
      </p:sp>
      <p:pic>
        <p:nvPicPr>
          <p:cNvPr id="35847" name="圖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253037"/>
            <a:ext cx="328136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圖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213" y="-342901"/>
            <a:ext cx="32527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線接點 8"/>
          <p:cNvCxnSpPr/>
          <p:nvPr/>
        </p:nvCxnSpPr>
        <p:spPr>
          <a:xfrm>
            <a:off x="593990" y="1774825"/>
            <a:ext cx="7440085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593990" y="1676400"/>
            <a:ext cx="7440085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73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D3DE63-42D6-4BE4-BCE1-C0504136377C}"/>
              </a:ext>
            </a:extLst>
          </p:cNvPr>
          <p:cNvSpPr txBox="1"/>
          <p:nvPr/>
        </p:nvSpPr>
        <p:spPr>
          <a:xfrm>
            <a:off x="841756" y="161783"/>
            <a:ext cx="4186237" cy="74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spc="300" dirty="0" smtClean="0">
                <a:latin typeface="Montserrat SemiBold" charset="0"/>
                <a:ea typeface="Montserrat SemiBold" charset="0"/>
                <a:cs typeface="Montserrat SemiBold" charset="0"/>
              </a:rPr>
              <a:t>火災分類表</a:t>
            </a:r>
            <a:r>
              <a:rPr lang="en-US" altLang="zh-TW" sz="3200" b="1" spc="300" dirty="0" smtClean="0">
                <a:latin typeface="Montserrat SemiBold" charset="0"/>
                <a:ea typeface="Montserrat SemiBold" charset="0"/>
                <a:cs typeface="Montserrat SemiBold" charset="0"/>
              </a:rPr>
              <a:t> </a:t>
            </a:r>
            <a:endParaRPr lang="en-US" altLang="zh-TW" sz="3200" b="1" spc="300" dirty="0">
              <a:latin typeface="Montserrat SemiBold" charset="0"/>
              <a:ea typeface="Montserrat SemiBold" charset="0"/>
              <a:cs typeface="Montserrat SemiBold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290" y="1017431"/>
            <a:ext cx="11260710" cy="565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71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720BA49-1177-41B8-96B8-21A6D549978A}"/>
              </a:ext>
            </a:extLst>
          </p:cNvPr>
          <p:cNvSpPr txBox="1"/>
          <p:nvPr/>
        </p:nvSpPr>
        <p:spPr>
          <a:xfrm>
            <a:off x="2601532" y="1806932"/>
            <a:ext cx="947885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2800" b="1" dirty="0" smtClean="0">
                <a:latin typeface="Montserrat Light" charset="0"/>
                <a:ea typeface="Montserrat Light" charset="0"/>
                <a:cs typeface="Montserrat Light" charset="0"/>
              </a:rPr>
              <a:t>常用</a:t>
            </a:r>
            <a:r>
              <a:rPr lang="zh-TW" altLang="en-US" sz="2800" b="1" dirty="0">
                <a:latin typeface="Montserrat Light" charset="0"/>
                <a:ea typeface="Montserrat Light" charset="0"/>
                <a:cs typeface="Montserrat Light" charset="0"/>
              </a:rPr>
              <a:t>手提滅火器</a:t>
            </a:r>
            <a:r>
              <a:rPr lang="en-US" altLang="zh-TW" sz="2800" b="1" dirty="0">
                <a:latin typeface="Montserrat Light" charset="0"/>
                <a:ea typeface="Montserrat Light" charset="0"/>
                <a:cs typeface="Montserrat Light" charset="0"/>
              </a:rPr>
              <a:t>: 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泡沫滅火器</a:t>
            </a:r>
            <a:r>
              <a:rPr lang="en-US" altLang="zh-TW" sz="2800" dirty="0">
                <a:latin typeface="Montserrat Light" charset="0"/>
                <a:ea typeface="Montserrat Light" charset="0"/>
                <a:cs typeface="Montserrat Light" charset="0"/>
              </a:rPr>
              <a:t>/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乾粉滅火器</a:t>
            </a:r>
            <a:r>
              <a:rPr lang="en-US" altLang="zh-TW" sz="2800" dirty="0">
                <a:latin typeface="Montserrat Light" charset="0"/>
                <a:ea typeface="Montserrat Light" charset="0"/>
                <a:cs typeface="Montserrat Light" charset="0"/>
              </a:rPr>
              <a:t>/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二氧化碳滅火器</a:t>
            </a:r>
            <a:r>
              <a:rPr lang="en-US" altLang="zh-TW" sz="2800" dirty="0">
                <a:latin typeface="Montserrat Light" charset="0"/>
                <a:ea typeface="Montserrat Light" charset="0"/>
                <a:cs typeface="Montserrat Light" charset="0"/>
              </a:rPr>
              <a:t>/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四氯化碳滅火器</a:t>
            </a:r>
          </a:p>
          <a:p>
            <a:pPr>
              <a:lnSpc>
                <a:spcPct val="200000"/>
              </a:lnSpc>
            </a:pPr>
            <a:r>
              <a:rPr lang="zh-TW" altLang="en-US" sz="2800" b="1" dirty="0">
                <a:latin typeface="Montserrat Light" charset="0"/>
                <a:ea typeface="Montserrat Light" charset="0"/>
                <a:cs typeface="Montserrat Light" charset="0"/>
              </a:rPr>
              <a:t>客房消防設備</a:t>
            </a:r>
            <a:r>
              <a:rPr lang="en-US" altLang="zh-TW" sz="2800" b="1" dirty="0">
                <a:latin typeface="Montserrat Light" charset="0"/>
                <a:ea typeface="Montserrat Light" charset="0"/>
                <a:cs typeface="Montserrat Light" charset="0"/>
              </a:rPr>
              <a:t>: 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感應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器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(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溫度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72C-74C)/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灑水器</a:t>
            </a:r>
            <a:r>
              <a:rPr lang="en-US" altLang="zh-TW" sz="2800" dirty="0">
                <a:latin typeface="Montserrat Light" charset="0"/>
                <a:ea typeface="Montserrat Light" charset="0"/>
                <a:cs typeface="Montserrat Light" charset="0"/>
              </a:rPr>
              <a:t>/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警示燈</a:t>
            </a:r>
            <a:r>
              <a:rPr lang="en-US" altLang="zh-TW" sz="2800" dirty="0">
                <a:latin typeface="Montserrat Light" charset="0"/>
                <a:ea typeface="Montserrat Light" charset="0"/>
                <a:cs typeface="Montserrat Light" charset="0"/>
              </a:rPr>
              <a:t>/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緊急廣播系統</a:t>
            </a:r>
            <a:r>
              <a:rPr lang="en-US" altLang="zh-TW" sz="2800" dirty="0">
                <a:latin typeface="Montserrat Light" charset="0"/>
                <a:ea typeface="Montserrat Light" charset="0"/>
                <a:cs typeface="Montserrat Light" charset="0"/>
              </a:rPr>
              <a:t>(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總機</a:t>
            </a:r>
            <a:r>
              <a:rPr lang="en-US" altLang="zh-TW" sz="2800" dirty="0">
                <a:latin typeface="Montserrat Light" charset="0"/>
                <a:ea typeface="Montserrat Light" charset="0"/>
                <a:cs typeface="Montserrat Light" charset="0"/>
              </a:rPr>
              <a:t>)/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緊急疏散圖</a:t>
            </a:r>
            <a:r>
              <a:rPr lang="en-US" altLang="zh-TW" sz="2800" dirty="0">
                <a:latin typeface="Montserrat Light" charset="0"/>
                <a:ea typeface="Montserrat Light" charset="0"/>
                <a:cs typeface="Montserrat Light" charset="0"/>
              </a:rPr>
              <a:t>/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緊急照明燈／偵煙器／不鏽鋼自動防火隔門／自動抽排風口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D3DE63-42D6-4BE4-BCE1-C0504136377C}"/>
              </a:ext>
            </a:extLst>
          </p:cNvPr>
          <p:cNvSpPr txBox="1"/>
          <p:nvPr/>
        </p:nvSpPr>
        <p:spPr>
          <a:xfrm>
            <a:off x="738725" y="601062"/>
            <a:ext cx="4186237" cy="90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4000" b="1" spc="300" dirty="0">
                <a:latin typeface="Montserrat SemiBold" charset="0"/>
                <a:ea typeface="Montserrat SemiBold" charset="0"/>
                <a:cs typeface="Montserrat SemiBold" charset="0"/>
              </a:rPr>
              <a:t>消防</a:t>
            </a:r>
            <a:r>
              <a:rPr lang="zh-TW" altLang="en-US" sz="4000" b="1" spc="300" dirty="0" smtClean="0">
                <a:latin typeface="Montserrat SemiBold" charset="0"/>
                <a:ea typeface="Montserrat SemiBold" charset="0"/>
                <a:cs typeface="Montserrat SemiBold" charset="0"/>
              </a:rPr>
              <a:t>常識</a:t>
            </a:r>
            <a:r>
              <a:rPr lang="en-US" altLang="zh-TW" sz="4000" b="1" spc="300" dirty="0" smtClean="0">
                <a:latin typeface="Montserrat SemiBold" charset="0"/>
                <a:ea typeface="Montserrat SemiBold" charset="0"/>
                <a:cs typeface="Montserrat SemiBold" charset="0"/>
              </a:rPr>
              <a:t> </a:t>
            </a:r>
            <a:endParaRPr lang="en-US" altLang="zh-TW" sz="4000" b="1" spc="300" dirty="0">
              <a:latin typeface="Montserrat SemiBold" charset="0"/>
              <a:ea typeface="Montserrat SemiBold" charset="0"/>
              <a:cs typeface="Montserrat SemiBold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5DC0AA8-DCAA-431C-9F1C-2DC09EC075B8}"/>
              </a:ext>
            </a:extLst>
          </p:cNvPr>
          <p:cNvCxnSpPr/>
          <p:nvPr/>
        </p:nvCxnSpPr>
        <p:spPr>
          <a:xfrm>
            <a:off x="3371850" y="1655178"/>
            <a:ext cx="7100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0" y="13184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724561" y="344218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/>
              <a:t>火災處理作業</a:t>
            </a:r>
          </a:p>
        </p:txBody>
      </p:sp>
      <p:sp>
        <p:nvSpPr>
          <p:cNvPr id="6" name="圖片版面配置區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矩形 6"/>
          <p:cNvSpPr/>
          <p:nvPr/>
        </p:nvSpPr>
        <p:spPr>
          <a:xfrm>
            <a:off x="6215860" y="1457025"/>
            <a:ext cx="58258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b="1" dirty="0" smtClean="0"/>
              <a:t>1.</a:t>
            </a:r>
            <a:r>
              <a:rPr lang="zh-TW" altLang="en-US" sz="2800" b="1" dirty="0" smtClean="0"/>
              <a:t>監控</a:t>
            </a:r>
            <a:r>
              <a:rPr lang="zh-TW" altLang="en-US" sz="2800" b="1" dirty="0"/>
              <a:t>室於火災信號顯示，立即通知總機，由總機通知各主管於前檯成立指揮中心</a:t>
            </a:r>
            <a:r>
              <a:rPr lang="zh-TW" altLang="en-US" sz="2800" b="1" dirty="0" smtClean="0"/>
              <a:t>。</a:t>
            </a:r>
            <a:endParaRPr lang="en-US" altLang="zh-TW" sz="2800" b="1" dirty="0" smtClean="0"/>
          </a:p>
          <a:p>
            <a:endParaRPr lang="zh-TW" altLang="en-US" sz="2800" b="1" dirty="0"/>
          </a:p>
          <a:p>
            <a:r>
              <a:rPr lang="en-US" altLang="zh-TW" sz="2800" b="1" dirty="0" smtClean="0"/>
              <a:t>2.</a:t>
            </a:r>
            <a:r>
              <a:rPr lang="zh-TW" altLang="en-US" sz="2800" b="1" dirty="0" smtClean="0"/>
              <a:t>工務</a:t>
            </a:r>
            <a:r>
              <a:rPr lang="zh-TW" altLang="en-US" sz="2800" b="1" dirty="0"/>
              <a:t>人員立即關閉電源及通風設備，改採緊急照明設備</a:t>
            </a:r>
            <a:r>
              <a:rPr lang="zh-TW" altLang="en-US" sz="2800" b="1" dirty="0" smtClean="0"/>
              <a:t>。</a:t>
            </a:r>
            <a:endParaRPr lang="en-US" altLang="zh-TW" sz="2800" b="1" dirty="0" smtClean="0"/>
          </a:p>
          <a:p>
            <a:endParaRPr lang="zh-TW" altLang="en-US" sz="2800" b="1" dirty="0"/>
          </a:p>
          <a:p>
            <a:r>
              <a:rPr lang="en-US" altLang="zh-TW" sz="2800" b="1" dirty="0" smtClean="0"/>
              <a:t>3.</a:t>
            </a:r>
            <a:r>
              <a:rPr lang="zh-TW" altLang="en-US" sz="2800" b="1" dirty="0" smtClean="0"/>
              <a:t>房</a:t>
            </a:r>
            <a:r>
              <a:rPr lang="zh-TW" altLang="en-US" sz="2800" b="1" dirty="0"/>
              <a:t>務部及樓層人員接到通知後，立刻就救火編組位置</a:t>
            </a:r>
            <a:r>
              <a:rPr lang="zh-TW" altLang="en-US" sz="2800" dirty="0" smtClean="0"/>
              <a:t>。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3121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0" y="13184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724561" y="344218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/>
              <a:t>火災處理作業</a:t>
            </a:r>
          </a:p>
        </p:txBody>
      </p:sp>
      <p:sp>
        <p:nvSpPr>
          <p:cNvPr id="6" name="圖片版面配置區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矩形 6"/>
          <p:cNvSpPr/>
          <p:nvPr/>
        </p:nvSpPr>
        <p:spPr>
          <a:xfrm>
            <a:off x="6078253" y="797510"/>
            <a:ext cx="611374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TW" altLang="en-US" sz="2800" dirty="0"/>
          </a:p>
          <a:p>
            <a:r>
              <a:rPr lang="en-US" altLang="zh-TW" sz="2800" b="1" dirty="0" smtClean="0">
                <a:latin typeface="Montserrat Light"/>
              </a:rPr>
              <a:t>4.</a:t>
            </a:r>
            <a:r>
              <a:rPr lang="zh-TW" altLang="en-US" sz="2800" b="1" dirty="0" smtClean="0">
                <a:latin typeface="Montserrat Light"/>
              </a:rPr>
              <a:t>凡</a:t>
            </a:r>
            <a:r>
              <a:rPr lang="zh-TW" altLang="en-US" sz="2800" b="1" dirty="0">
                <a:latin typeface="Montserrat Light"/>
              </a:rPr>
              <a:t>參與救火之人員需正確使用滅火器材，並依消防安全守則施行</a:t>
            </a:r>
            <a:r>
              <a:rPr lang="zh-TW" altLang="en-US" sz="2800" b="1" dirty="0" smtClean="0">
                <a:latin typeface="Montserrat Light"/>
              </a:rPr>
              <a:t>。</a:t>
            </a:r>
            <a:endParaRPr lang="en-US" altLang="zh-TW" sz="2800" b="1" dirty="0" smtClean="0">
              <a:latin typeface="Montserrat Light"/>
            </a:endParaRPr>
          </a:p>
          <a:p>
            <a:endParaRPr lang="zh-TW" altLang="en-US" sz="2800" b="1" dirty="0">
              <a:latin typeface="Montserrat Light"/>
            </a:endParaRPr>
          </a:p>
          <a:p>
            <a:r>
              <a:rPr lang="en-US" altLang="zh-TW" sz="2800" b="1" dirty="0" smtClean="0">
                <a:latin typeface="Montserrat Light"/>
              </a:rPr>
              <a:t>5.</a:t>
            </a:r>
            <a:r>
              <a:rPr lang="zh-TW" altLang="en-US" sz="2800" b="1" dirty="0" smtClean="0">
                <a:latin typeface="Montserrat Light"/>
              </a:rPr>
              <a:t>服務</a:t>
            </a:r>
            <a:r>
              <a:rPr lang="zh-TW" altLang="en-US" sz="2800" b="1" dirty="0">
                <a:latin typeface="Montserrat Light"/>
              </a:rPr>
              <a:t>人員逐房請出住客，並引導向安全梯疏散</a:t>
            </a:r>
            <a:r>
              <a:rPr lang="zh-TW" altLang="en-US" sz="2800" b="1" dirty="0" smtClean="0">
                <a:latin typeface="Montserrat Light"/>
              </a:rPr>
              <a:t>。</a:t>
            </a:r>
            <a:endParaRPr lang="en-US" altLang="zh-TW" sz="2800" b="1" dirty="0" smtClean="0">
              <a:latin typeface="Montserrat Light"/>
            </a:endParaRPr>
          </a:p>
          <a:p>
            <a:endParaRPr lang="zh-TW" altLang="en-US" sz="2800" b="1" dirty="0">
              <a:latin typeface="Montserrat Light"/>
            </a:endParaRPr>
          </a:p>
          <a:p>
            <a:r>
              <a:rPr lang="en-US" altLang="zh-TW" sz="2800" b="1" dirty="0" smtClean="0">
                <a:latin typeface="Montserrat Light"/>
              </a:rPr>
              <a:t>6.</a:t>
            </a:r>
            <a:r>
              <a:rPr lang="zh-TW" altLang="en-US" sz="2800" b="1" dirty="0" smtClean="0">
                <a:latin typeface="Montserrat Light"/>
              </a:rPr>
              <a:t>到達</a:t>
            </a:r>
            <a:r>
              <a:rPr lang="zh-TW" altLang="en-US" sz="2800" b="1" dirty="0">
                <a:latin typeface="Montserrat Light"/>
              </a:rPr>
              <a:t>安全地點後須協助照顧顧客並府情緒，如客人受傷需立即送醫</a:t>
            </a:r>
            <a:r>
              <a:rPr lang="zh-TW" altLang="en-US" sz="2800" b="1" dirty="0" smtClean="0">
                <a:latin typeface="Montserrat Light"/>
              </a:rPr>
              <a:t>。</a:t>
            </a:r>
            <a:endParaRPr lang="en-US" altLang="zh-TW" sz="2800" b="1" dirty="0" smtClean="0">
              <a:latin typeface="Montserrat Light"/>
            </a:endParaRPr>
          </a:p>
          <a:p>
            <a:endParaRPr lang="zh-TW" altLang="en-US" sz="2800" b="1" dirty="0">
              <a:latin typeface="Montserrat Light"/>
            </a:endParaRPr>
          </a:p>
          <a:p>
            <a:r>
              <a:rPr lang="en-US" altLang="zh-TW" sz="2800" b="1" dirty="0" smtClean="0">
                <a:latin typeface="Montserrat Light"/>
              </a:rPr>
              <a:t>7.</a:t>
            </a:r>
            <a:r>
              <a:rPr lang="zh-TW" altLang="en-US" sz="2800" b="1" dirty="0" smtClean="0">
                <a:latin typeface="Montserrat Light"/>
              </a:rPr>
              <a:t>火</a:t>
            </a:r>
            <a:r>
              <a:rPr lang="zh-TW" altLang="en-US" sz="2800" b="1" dirty="0">
                <a:latin typeface="Montserrat Light"/>
              </a:rPr>
              <a:t>撲滅後協助清點公司及住客財產及迅速恢復原有舊觀</a:t>
            </a:r>
            <a:r>
              <a:rPr lang="zh-TW" altLang="en-US" b="1" dirty="0">
                <a:latin typeface="Montserrat Light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8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0" y="13184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724561" y="344218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/>
              <a:t>火災處理作業</a:t>
            </a:r>
          </a:p>
        </p:txBody>
      </p:sp>
      <p:sp>
        <p:nvSpPr>
          <p:cNvPr id="6" name="圖片版面配置區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矩形 6"/>
          <p:cNvSpPr/>
          <p:nvPr/>
        </p:nvSpPr>
        <p:spPr>
          <a:xfrm>
            <a:off x="6078253" y="797510"/>
            <a:ext cx="611374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TW" altLang="en-US" sz="2800" dirty="0"/>
          </a:p>
          <a:p>
            <a:r>
              <a:rPr lang="zh-TW" altLang="en-US" sz="2800" b="1" dirty="0" smtClean="0">
                <a:latin typeface="Montserrat Light"/>
              </a:rPr>
              <a:t>大飯店</a:t>
            </a:r>
            <a:r>
              <a:rPr lang="zh-TW" altLang="en-US" sz="2800" b="1" dirty="0">
                <a:latin typeface="Montserrat Light"/>
              </a:rPr>
              <a:t>火警逃生須知</a:t>
            </a:r>
          </a:p>
          <a:p>
            <a:endParaRPr lang="zh-TW" altLang="en-US" sz="2800" b="1" dirty="0">
              <a:latin typeface="Montserrat Light"/>
            </a:endParaRPr>
          </a:p>
          <a:p>
            <a:r>
              <a:rPr lang="zh-TW" altLang="en-US" sz="2800" b="1" dirty="0">
                <a:latin typeface="Montserrat Light"/>
              </a:rPr>
              <a:t>．千萬別搭電梯，應從安全梯進行逃生</a:t>
            </a:r>
          </a:p>
          <a:p>
            <a:r>
              <a:rPr lang="zh-TW" altLang="en-US" sz="2800" b="1" dirty="0">
                <a:latin typeface="Montserrat Light"/>
              </a:rPr>
              <a:t>．開房門發現濃煙，應退回房內，以衣服塞門縫避免濃煙竄進房內</a:t>
            </a:r>
          </a:p>
          <a:p>
            <a:r>
              <a:rPr lang="zh-TW" altLang="en-US" sz="2800" b="1" dirty="0">
                <a:latin typeface="Montserrat Light"/>
              </a:rPr>
              <a:t>．開窗戶，打</a:t>
            </a:r>
            <a:r>
              <a:rPr lang="en-US" altLang="zh-TW" sz="2800" b="1" dirty="0">
                <a:latin typeface="Montserrat Light"/>
              </a:rPr>
              <a:t>119</a:t>
            </a:r>
            <a:r>
              <a:rPr lang="zh-TW" altLang="en-US" sz="2800" b="1" dirty="0">
                <a:latin typeface="Montserrat Light"/>
              </a:rPr>
              <a:t>說明受困樓層、房號待救，切勿跳樓</a:t>
            </a:r>
          </a:p>
          <a:p>
            <a:r>
              <a:rPr lang="zh-TW" altLang="en-US" sz="2800" b="1" dirty="0">
                <a:latin typeface="Montserrat Light"/>
              </a:rPr>
              <a:t>．受困飯店其他空間，應往火、煙的反方向逃</a:t>
            </a:r>
          </a:p>
          <a:p>
            <a:r>
              <a:rPr lang="zh-TW" altLang="en-US" sz="2800" b="1" dirty="0">
                <a:latin typeface="Montserrat Light"/>
              </a:rPr>
              <a:t>資料來源：台北巿消防局</a:t>
            </a:r>
            <a:endParaRPr lang="zh-TW" altLang="en-US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356423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4519E96-F924-435A-B107-A0B320D6C509}"/>
              </a:ext>
            </a:extLst>
          </p:cNvPr>
          <p:cNvGrpSpPr/>
          <p:nvPr/>
        </p:nvGrpSpPr>
        <p:grpSpPr>
          <a:xfrm>
            <a:off x="721218" y="2186907"/>
            <a:ext cx="8926913" cy="1203963"/>
            <a:chOff x="1076137" y="1863622"/>
            <a:chExt cx="8926913" cy="120396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BB9D01F-43BC-4097-855A-EF9AE39ACA32}"/>
                </a:ext>
              </a:extLst>
            </p:cNvPr>
            <p:cNvSpPr txBox="1"/>
            <p:nvPr/>
          </p:nvSpPr>
          <p:spPr>
            <a:xfrm>
              <a:off x="6302592" y="1863622"/>
              <a:ext cx="3700458" cy="456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endParaRPr lang="en-US" sz="1400" i="1" dirty="0"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F5BFE41-AFDB-464E-8E71-0E227919DD92}"/>
                </a:ext>
              </a:extLst>
            </p:cNvPr>
            <p:cNvSpPr txBox="1"/>
            <p:nvPr/>
          </p:nvSpPr>
          <p:spPr>
            <a:xfrm>
              <a:off x="1076137" y="1956468"/>
              <a:ext cx="3734224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300"/>
                </a:lnSpc>
              </a:pPr>
              <a:r>
                <a:rPr lang="zh-TW" altLang="en-US" sz="3600" b="1" spc="700" dirty="0">
                  <a:latin typeface="Montserrat Light" charset="0"/>
                  <a:ea typeface="Montserrat Light" charset="0"/>
                  <a:cs typeface="Montserrat Light" charset="0"/>
                </a:rPr>
                <a:t>消防相關名詞</a:t>
              </a:r>
              <a:endParaRPr lang="en-US" sz="3600" b="1" spc="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A661A53-A0E1-4075-B06F-373E39D0EC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71164" y="1881042"/>
              <a:ext cx="570627" cy="11865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6096000" y="2312799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2800" b="1" dirty="0"/>
              <a:t>逃生路線圖（</a:t>
            </a:r>
            <a:r>
              <a:rPr lang="en-US" altLang="zh-TW" sz="2800" b="1" dirty="0"/>
              <a:t>Route Chart of Flee</a:t>
            </a:r>
            <a:r>
              <a:rPr lang="zh-TW" altLang="en-US" sz="2800" b="1" dirty="0"/>
              <a:t>）</a:t>
            </a:r>
          </a:p>
          <a:p>
            <a:r>
              <a:rPr lang="zh-TW" altLang="en-US" sz="2800" b="1" dirty="0"/>
              <a:t>消防水栓 </a:t>
            </a:r>
            <a:r>
              <a:rPr lang="en-US" altLang="zh-TW" sz="2800" b="1" dirty="0"/>
              <a:t>(Fire Hydrant)</a:t>
            </a:r>
          </a:p>
          <a:p>
            <a:r>
              <a:rPr lang="zh-TW" altLang="en-US" sz="2800" b="1" dirty="0"/>
              <a:t>滅火器（</a:t>
            </a:r>
            <a:r>
              <a:rPr lang="en-US" altLang="zh-TW" sz="2800" b="1" dirty="0"/>
              <a:t>Fire Extinguisher</a:t>
            </a:r>
            <a:r>
              <a:rPr lang="zh-TW" altLang="en-US" sz="2800" b="1" dirty="0"/>
              <a:t>）</a:t>
            </a:r>
          </a:p>
          <a:p>
            <a:r>
              <a:rPr lang="zh-TW" altLang="en-US" sz="2800" b="1" dirty="0"/>
              <a:t>偵煙器 </a:t>
            </a:r>
            <a:r>
              <a:rPr lang="en-US" altLang="zh-TW" sz="2800" b="1" dirty="0"/>
              <a:t>(Smoke Detect)</a:t>
            </a:r>
          </a:p>
          <a:p>
            <a:r>
              <a:rPr lang="zh-TW" altLang="en-US" sz="2800" b="1" dirty="0"/>
              <a:t>溫度差動器 </a:t>
            </a:r>
            <a:r>
              <a:rPr lang="en-US" altLang="zh-TW" sz="2800" b="1" dirty="0"/>
              <a:t>(Temperature Detect)</a:t>
            </a:r>
          </a:p>
          <a:p>
            <a:r>
              <a:rPr lang="zh-TW" altLang="en-US" sz="2800" b="1" dirty="0"/>
              <a:t>防火區劃 </a:t>
            </a:r>
            <a:r>
              <a:rPr lang="en-US" altLang="zh-TW" sz="2800" b="1" dirty="0"/>
              <a:t>(Fire Land)</a:t>
            </a:r>
          </a:p>
        </p:txBody>
      </p:sp>
    </p:spTree>
    <p:extLst>
      <p:ext uri="{BB962C8B-B14F-4D97-AF65-F5344CB8AC3E}">
        <p14:creationId xmlns:p14="http://schemas.microsoft.com/office/powerpoint/2010/main" val="30629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496A8D9-AF40-40D1-8E6B-041211E76945}"/>
              </a:ext>
            </a:extLst>
          </p:cNvPr>
          <p:cNvSpPr txBox="1"/>
          <p:nvPr/>
        </p:nvSpPr>
        <p:spPr>
          <a:xfrm>
            <a:off x="838467" y="2352903"/>
            <a:ext cx="33600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b="1" dirty="0" smtClean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火災處</a:t>
            </a:r>
            <a:r>
              <a:rPr lang="zh-TW" altLang="en-US" sz="44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理</a:t>
            </a:r>
            <a:endParaRPr lang="en-US" sz="4400" b="1" dirty="0">
              <a:solidFill>
                <a:schemeClr val="bg1"/>
              </a:solidFill>
              <a:latin typeface="Montserrat Light" panose="00000400000000000000" pitchFamily="50" charset="0"/>
              <a:ea typeface="Montserrat ExtraLight" charset="0"/>
              <a:cs typeface="Montserrat ExtraLight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F91A51-66C6-4246-95BA-B974F43B79FF}"/>
              </a:ext>
            </a:extLst>
          </p:cNvPr>
          <p:cNvGrpSpPr/>
          <p:nvPr/>
        </p:nvGrpSpPr>
        <p:grpSpPr>
          <a:xfrm>
            <a:off x="9736633" y="2948057"/>
            <a:ext cx="2935974" cy="836815"/>
            <a:chOff x="457466" y="5169499"/>
            <a:chExt cx="2935974" cy="83681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4DB1BE7-A5C6-4E8D-A5E5-066417E830E8}"/>
                </a:ext>
              </a:extLst>
            </p:cNvPr>
            <p:cNvSpPr txBox="1"/>
            <p:nvPr/>
          </p:nvSpPr>
          <p:spPr>
            <a:xfrm>
              <a:off x="457466" y="5705783"/>
              <a:ext cx="2935974" cy="300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endParaRPr lang="en-US" sz="1200" i="1" dirty="0">
                <a:solidFill>
                  <a:schemeClr val="bg1"/>
                </a:solidFill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9308E1-CC2B-4EA4-B9D1-D3E05EACE5FC}"/>
                </a:ext>
              </a:extLst>
            </p:cNvPr>
            <p:cNvSpPr txBox="1"/>
            <p:nvPr/>
          </p:nvSpPr>
          <p:spPr>
            <a:xfrm>
              <a:off x="596664" y="5169499"/>
              <a:ext cx="1446079" cy="33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200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pic>
        <p:nvPicPr>
          <p:cNvPr id="4" name="圖片版面配置區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r="21906"/>
          <a:stretch>
            <a:fillRect/>
          </a:stretch>
        </p:blipFill>
        <p:spPr>
          <a:xfrm>
            <a:off x="3325595" y="1937650"/>
            <a:ext cx="3158159" cy="3158159"/>
          </a:xfrm>
        </p:spPr>
      </p:pic>
      <p:sp>
        <p:nvSpPr>
          <p:cNvPr id="2" name="矩形 1"/>
          <p:cNvSpPr/>
          <p:nvPr/>
        </p:nvSpPr>
        <p:spPr>
          <a:xfrm>
            <a:off x="6685641" y="1649447"/>
            <a:ext cx="527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>
                <a:solidFill>
                  <a:schemeClr val="bg1"/>
                </a:solidFill>
              </a:rPr>
              <a:t>火災對於人命安全之</a:t>
            </a:r>
            <a:r>
              <a:rPr lang="zh-TW" altLang="en-US" sz="2800" b="1" dirty="0" smtClean="0">
                <a:solidFill>
                  <a:schemeClr val="bg1"/>
                </a:solidFill>
              </a:rPr>
              <a:t>效應</a:t>
            </a:r>
            <a:endParaRPr lang="en-US" altLang="zh-TW" sz="2800" b="1" dirty="0" smtClean="0">
              <a:solidFill>
                <a:schemeClr val="bg1"/>
              </a:solidFill>
            </a:endParaRPr>
          </a:p>
          <a:p>
            <a:endParaRPr lang="zh-TW" altLang="en-US" sz="2800" b="1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氧氣耗盡（</a:t>
            </a:r>
            <a:r>
              <a:rPr lang="en-US" altLang="zh-TW" sz="2800" b="1" dirty="0">
                <a:solidFill>
                  <a:schemeClr val="bg1"/>
                </a:solidFill>
              </a:rPr>
              <a:t>Oxygen Depletion</a:t>
            </a:r>
            <a:r>
              <a:rPr lang="zh-TW" altLang="en-US" sz="2800" b="1" dirty="0">
                <a:solidFill>
                  <a:schemeClr val="bg1"/>
                </a:solidFill>
              </a:rPr>
              <a:t>）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火焰（</a:t>
            </a:r>
            <a:r>
              <a:rPr lang="en-US" altLang="zh-TW" sz="2800" b="1" dirty="0">
                <a:solidFill>
                  <a:schemeClr val="bg1"/>
                </a:solidFill>
              </a:rPr>
              <a:t>Flame</a:t>
            </a:r>
            <a:r>
              <a:rPr lang="zh-TW" altLang="en-US" sz="2800" b="1" dirty="0">
                <a:solidFill>
                  <a:schemeClr val="bg1"/>
                </a:solidFill>
              </a:rPr>
              <a:t>）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熱（</a:t>
            </a:r>
            <a:r>
              <a:rPr lang="en-US" altLang="zh-TW" sz="2800" b="1" dirty="0">
                <a:solidFill>
                  <a:schemeClr val="bg1"/>
                </a:solidFill>
              </a:rPr>
              <a:t>Heat</a:t>
            </a:r>
            <a:r>
              <a:rPr lang="zh-TW" altLang="en-US" sz="2800" b="1" dirty="0">
                <a:solidFill>
                  <a:schemeClr val="bg1"/>
                </a:solidFill>
              </a:rPr>
              <a:t>）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毒性氣體（</a:t>
            </a:r>
            <a:r>
              <a:rPr lang="en-US" altLang="zh-TW" sz="2800" b="1" dirty="0">
                <a:solidFill>
                  <a:schemeClr val="bg1"/>
                </a:solidFill>
              </a:rPr>
              <a:t>Toxic Gases</a:t>
            </a:r>
            <a:r>
              <a:rPr lang="zh-TW" altLang="en-US" sz="2800" b="1" dirty="0">
                <a:solidFill>
                  <a:schemeClr val="bg1"/>
                </a:solidFill>
              </a:rPr>
              <a:t>）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煙（</a:t>
            </a:r>
            <a:r>
              <a:rPr lang="en-US" altLang="zh-TW" sz="2800" b="1" dirty="0">
                <a:solidFill>
                  <a:schemeClr val="bg1"/>
                </a:solidFill>
              </a:rPr>
              <a:t>Smoke</a:t>
            </a:r>
            <a:r>
              <a:rPr lang="zh-TW" altLang="en-US" sz="2800" b="1" dirty="0">
                <a:solidFill>
                  <a:schemeClr val="bg1"/>
                </a:solidFill>
              </a:rPr>
              <a:t>）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結構強度衰減（</a:t>
            </a:r>
            <a:r>
              <a:rPr lang="en-US" altLang="zh-TW" sz="2800" b="1" dirty="0">
                <a:solidFill>
                  <a:schemeClr val="bg1"/>
                </a:solidFill>
              </a:rPr>
              <a:t>Structural Strength Reduction</a:t>
            </a:r>
            <a:r>
              <a:rPr lang="zh-TW" altLang="en-US" sz="2800" b="1" dirty="0">
                <a:solidFill>
                  <a:schemeClr val="bg1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18980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D3DE63-42D6-4BE4-BCE1-C0504136377C}"/>
              </a:ext>
            </a:extLst>
          </p:cNvPr>
          <p:cNvSpPr txBox="1"/>
          <p:nvPr/>
        </p:nvSpPr>
        <p:spPr>
          <a:xfrm>
            <a:off x="738725" y="601062"/>
            <a:ext cx="4186237" cy="90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4000" b="1" spc="300" dirty="0" smtClean="0">
                <a:latin typeface="Montserrat SemiBold" charset="0"/>
                <a:ea typeface="Montserrat SemiBold" charset="0"/>
                <a:cs typeface="Montserrat SemiBold" charset="0"/>
              </a:rPr>
              <a:t>滅火基本方</a:t>
            </a:r>
            <a:r>
              <a:rPr lang="zh-TW" altLang="en-US" sz="4000" b="1" spc="300" dirty="0">
                <a:latin typeface="Montserrat SemiBold" charset="0"/>
                <a:ea typeface="Montserrat SemiBold" charset="0"/>
                <a:cs typeface="Montserrat SemiBold" charset="0"/>
              </a:rPr>
              <a:t>法</a:t>
            </a:r>
            <a:r>
              <a:rPr lang="en-US" altLang="zh-TW" sz="4000" b="1" spc="300" dirty="0" smtClean="0">
                <a:latin typeface="Montserrat SemiBold" charset="0"/>
                <a:ea typeface="Montserrat SemiBold" charset="0"/>
                <a:cs typeface="Montserrat SemiBold" charset="0"/>
              </a:rPr>
              <a:t> </a:t>
            </a:r>
            <a:endParaRPr lang="en-US" altLang="zh-TW" sz="4000" b="1" spc="300" dirty="0">
              <a:latin typeface="Montserrat SemiBold" charset="0"/>
              <a:ea typeface="Montserrat SemiBold" charset="0"/>
              <a:cs typeface="Montserrat SemiBold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5DC0AA8-DCAA-431C-9F1C-2DC09EC075B8}"/>
              </a:ext>
            </a:extLst>
          </p:cNvPr>
          <p:cNvCxnSpPr/>
          <p:nvPr/>
        </p:nvCxnSpPr>
        <p:spPr>
          <a:xfrm>
            <a:off x="3371850" y="1655178"/>
            <a:ext cx="7100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093" y="1655178"/>
            <a:ext cx="10665532" cy="468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1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496A8D9-AF40-40D1-8E6B-041211E76945}"/>
              </a:ext>
            </a:extLst>
          </p:cNvPr>
          <p:cNvSpPr txBox="1"/>
          <p:nvPr/>
        </p:nvSpPr>
        <p:spPr>
          <a:xfrm>
            <a:off x="349070" y="2085834"/>
            <a:ext cx="3360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防火常識與逃生避難策略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F91A51-66C6-4246-95BA-B974F43B79FF}"/>
              </a:ext>
            </a:extLst>
          </p:cNvPr>
          <p:cNvGrpSpPr/>
          <p:nvPr/>
        </p:nvGrpSpPr>
        <p:grpSpPr>
          <a:xfrm>
            <a:off x="9736633" y="2948057"/>
            <a:ext cx="2935974" cy="836815"/>
            <a:chOff x="457466" y="5169499"/>
            <a:chExt cx="2935974" cy="83681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4DB1BE7-A5C6-4E8D-A5E5-066417E830E8}"/>
                </a:ext>
              </a:extLst>
            </p:cNvPr>
            <p:cNvSpPr txBox="1"/>
            <p:nvPr/>
          </p:nvSpPr>
          <p:spPr>
            <a:xfrm>
              <a:off x="457466" y="5705783"/>
              <a:ext cx="2935974" cy="300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endParaRPr lang="en-US" sz="1200" i="1" dirty="0">
                <a:solidFill>
                  <a:schemeClr val="bg1"/>
                </a:solidFill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9308E1-CC2B-4EA4-B9D1-D3E05EACE5FC}"/>
                </a:ext>
              </a:extLst>
            </p:cNvPr>
            <p:cNvSpPr txBox="1"/>
            <p:nvPr/>
          </p:nvSpPr>
          <p:spPr>
            <a:xfrm>
              <a:off x="596664" y="5169499"/>
              <a:ext cx="1446079" cy="33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200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pic>
        <p:nvPicPr>
          <p:cNvPr id="4" name="圖片版面配置區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r="21906"/>
          <a:stretch>
            <a:fillRect/>
          </a:stretch>
        </p:blipFill>
        <p:spPr>
          <a:xfrm>
            <a:off x="3709116" y="1937650"/>
            <a:ext cx="3158159" cy="3158159"/>
          </a:xfrm>
        </p:spPr>
      </p:pic>
      <p:sp>
        <p:nvSpPr>
          <p:cNvPr id="2" name="矩形 1"/>
          <p:cNvSpPr/>
          <p:nvPr/>
        </p:nvSpPr>
        <p:spPr>
          <a:xfrm>
            <a:off x="7638678" y="2255111"/>
            <a:ext cx="527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>
                <a:solidFill>
                  <a:schemeClr val="bg1"/>
                </a:solidFill>
                <a:latin typeface="Montserrat Light"/>
              </a:rPr>
              <a:t>防火常識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b="1" dirty="0">
                <a:solidFill>
                  <a:schemeClr val="bg1"/>
                </a:solidFill>
                <a:latin typeface="Montserrat Light"/>
              </a:rPr>
              <a:t>平時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b="1" dirty="0">
                <a:solidFill>
                  <a:schemeClr val="bg1"/>
                </a:solidFill>
                <a:latin typeface="Montserrat Light"/>
              </a:rPr>
              <a:t>進入陌生場所時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b="1" dirty="0">
                <a:solidFill>
                  <a:schemeClr val="bg1"/>
                </a:solidFill>
                <a:latin typeface="Montserrat Light"/>
              </a:rPr>
              <a:t>發生火警</a:t>
            </a:r>
            <a:r>
              <a:rPr lang="zh-TW" altLang="en-US" sz="3200" b="1" dirty="0" smtClean="0">
                <a:solidFill>
                  <a:schemeClr val="bg1"/>
                </a:solidFill>
                <a:latin typeface="Montserrat Light"/>
              </a:rPr>
              <a:t>時</a:t>
            </a:r>
            <a:endParaRPr lang="en-US" altLang="zh-TW" sz="3200" b="1" dirty="0" smtClean="0">
              <a:solidFill>
                <a:schemeClr val="bg1"/>
              </a:solidFill>
              <a:latin typeface="Montserrat Light"/>
            </a:endParaRPr>
          </a:p>
          <a:p>
            <a:r>
              <a:rPr lang="zh-TW" altLang="en-US" sz="3200" b="1" dirty="0" smtClean="0">
                <a:solidFill>
                  <a:schemeClr val="bg1"/>
                </a:solidFill>
                <a:latin typeface="Montserrat Light"/>
              </a:rPr>
              <a:t>    報警</a:t>
            </a:r>
            <a:r>
              <a:rPr lang="en-US" altLang="zh-TW" sz="3200" b="1" dirty="0" smtClean="0">
                <a:solidFill>
                  <a:schemeClr val="bg1"/>
                </a:solidFill>
                <a:latin typeface="Montserrat Light"/>
              </a:rPr>
              <a:t>/</a:t>
            </a:r>
            <a:r>
              <a:rPr lang="zh-TW" altLang="en-US" sz="3200" b="1" dirty="0" smtClean="0">
                <a:solidFill>
                  <a:schemeClr val="bg1"/>
                </a:solidFill>
                <a:latin typeface="Montserrat Light"/>
              </a:rPr>
              <a:t>滅火</a:t>
            </a:r>
            <a:r>
              <a:rPr lang="en-US" altLang="zh-TW" sz="3200" b="1" dirty="0" smtClean="0">
                <a:solidFill>
                  <a:schemeClr val="bg1"/>
                </a:solidFill>
                <a:latin typeface="Montserrat Light"/>
              </a:rPr>
              <a:t>/</a:t>
            </a:r>
            <a:r>
              <a:rPr lang="zh-TW" altLang="en-US" sz="3200" b="1" dirty="0" smtClean="0">
                <a:solidFill>
                  <a:schemeClr val="bg1"/>
                </a:solidFill>
                <a:latin typeface="Montserrat Light"/>
              </a:rPr>
              <a:t>逃生</a:t>
            </a:r>
            <a:endParaRPr lang="zh-TW" altLang="en-US" sz="3200" b="1" dirty="0">
              <a:solidFill>
                <a:schemeClr val="bg1"/>
              </a:solidFill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287009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496A8D9-AF40-40D1-8E6B-041211E76945}"/>
              </a:ext>
            </a:extLst>
          </p:cNvPr>
          <p:cNvSpPr txBox="1"/>
          <p:nvPr/>
        </p:nvSpPr>
        <p:spPr>
          <a:xfrm>
            <a:off x="349070" y="2085834"/>
            <a:ext cx="3360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防火常識與逃生避難策略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F91A51-66C6-4246-95BA-B974F43B79FF}"/>
              </a:ext>
            </a:extLst>
          </p:cNvPr>
          <p:cNvGrpSpPr/>
          <p:nvPr/>
        </p:nvGrpSpPr>
        <p:grpSpPr>
          <a:xfrm>
            <a:off x="9736633" y="2948057"/>
            <a:ext cx="2935974" cy="836815"/>
            <a:chOff x="457466" y="5169499"/>
            <a:chExt cx="2935974" cy="83681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4DB1BE7-A5C6-4E8D-A5E5-066417E830E8}"/>
                </a:ext>
              </a:extLst>
            </p:cNvPr>
            <p:cNvSpPr txBox="1"/>
            <p:nvPr/>
          </p:nvSpPr>
          <p:spPr>
            <a:xfrm>
              <a:off x="457466" y="5705783"/>
              <a:ext cx="2935974" cy="300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endParaRPr lang="en-US" sz="1200" i="1" dirty="0">
                <a:solidFill>
                  <a:schemeClr val="bg1"/>
                </a:solidFill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9308E1-CC2B-4EA4-B9D1-D3E05EACE5FC}"/>
                </a:ext>
              </a:extLst>
            </p:cNvPr>
            <p:cNvSpPr txBox="1"/>
            <p:nvPr/>
          </p:nvSpPr>
          <p:spPr>
            <a:xfrm>
              <a:off x="596664" y="5169499"/>
              <a:ext cx="1446079" cy="33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200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pic>
        <p:nvPicPr>
          <p:cNvPr id="4" name="圖片版面配置區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r="21906"/>
          <a:stretch>
            <a:fillRect/>
          </a:stretch>
        </p:blipFill>
        <p:spPr>
          <a:xfrm>
            <a:off x="3709116" y="1937650"/>
            <a:ext cx="3158159" cy="3158159"/>
          </a:xfrm>
        </p:spPr>
      </p:pic>
      <p:sp>
        <p:nvSpPr>
          <p:cNvPr id="3" name="矩形 2"/>
          <p:cNvSpPr/>
          <p:nvPr/>
        </p:nvSpPr>
        <p:spPr>
          <a:xfrm>
            <a:off x="7069162" y="3059668"/>
            <a:ext cx="49934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chemeClr val="bg1"/>
                </a:solidFill>
                <a:hlinkClick r:id="rId3"/>
              </a:rPr>
              <a:t>https://</a:t>
            </a:r>
            <a:r>
              <a:rPr lang="en-US" altLang="zh-TW" dirty="0" smtClean="0">
                <a:solidFill>
                  <a:schemeClr val="bg1"/>
                </a:solidFill>
                <a:hlinkClick r:id="rId3"/>
              </a:rPr>
              <a:t>www.youtube.com/watch?v=q-6SzN6wQ3o</a:t>
            </a:r>
            <a:endParaRPr lang="en-US" altLang="zh-TW" dirty="0" smtClean="0">
              <a:solidFill>
                <a:schemeClr val="bg1"/>
              </a:solidFill>
            </a:endParaRPr>
          </a:p>
          <a:p>
            <a:r>
              <a:rPr lang="en-US" altLang="zh-TW" dirty="0">
                <a:solidFill>
                  <a:schemeClr val="bg1"/>
                </a:solidFill>
              </a:rPr>
              <a:t>https://www.youtube.com/watch?v=74I_cmx4d1A</a:t>
            </a:r>
            <a:endParaRPr lang="zh-TW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0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886ECA3-447B-444B-990D-7E207D5AE1A1}"/>
              </a:ext>
            </a:extLst>
          </p:cNvPr>
          <p:cNvGrpSpPr/>
          <p:nvPr/>
        </p:nvGrpSpPr>
        <p:grpSpPr>
          <a:xfrm>
            <a:off x="547403" y="2789272"/>
            <a:ext cx="8674807" cy="908229"/>
            <a:chOff x="1964165" y="3118343"/>
            <a:chExt cx="8674807" cy="9082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F5B3E3-4BFC-4C41-AA38-D1E0C0FD3AFE}"/>
                </a:ext>
              </a:extLst>
            </p:cNvPr>
            <p:cNvSpPr txBox="1"/>
            <p:nvPr/>
          </p:nvSpPr>
          <p:spPr>
            <a:xfrm>
              <a:off x="1964165" y="3164798"/>
              <a:ext cx="386553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5000" dirty="0">
                <a:latin typeface="Montserrat Light" panose="00000400000000000000" pitchFamily="50" charset="0"/>
                <a:ea typeface="Montserrat ExtraLight" charset="0"/>
                <a:cs typeface="Montserrat ExtraLight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BE5ACD-B77B-444D-8D39-8C7CA1347B9D}"/>
                </a:ext>
              </a:extLst>
            </p:cNvPr>
            <p:cNvSpPr txBox="1"/>
            <p:nvPr/>
          </p:nvSpPr>
          <p:spPr>
            <a:xfrm>
              <a:off x="7220508" y="3118343"/>
              <a:ext cx="3418464" cy="378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sz="1700" b="1" spc="1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986492" y="2789272"/>
            <a:ext cx="6711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b="1" dirty="0">
                <a:latin typeface="Montserrat Light" panose="00000400000000000000"/>
              </a:rPr>
              <a:t>壹、	旅客安全維護作業</a:t>
            </a:r>
          </a:p>
        </p:txBody>
      </p:sp>
    </p:spTree>
    <p:extLst>
      <p:ext uri="{BB962C8B-B14F-4D97-AF65-F5344CB8AC3E}">
        <p14:creationId xmlns:p14="http://schemas.microsoft.com/office/powerpoint/2010/main" val="409043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-175465" y="131399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1411833" y="3079082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4000" b="1" dirty="0" smtClean="0"/>
              <a:t>地震處</a:t>
            </a:r>
            <a:r>
              <a:rPr lang="zh-TW" altLang="en-US" sz="4000" b="1" dirty="0"/>
              <a:t>理</a:t>
            </a:r>
          </a:p>
        </p:txBody>
      </p:sp>
      <p:sp>
        <p:nvSpPr>
          <p:cNvPr id="4" name="矩形 3"/>
          <p:cNvSpPr/>
          <p:nvPr/>
        </p:nvSpPr>
        <p:spPr>
          <a:xfrm>
            <a:off x="6380006" y="2463528"/>
            <a:ext cx="47351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預防</a:t>
            </a:r>
            <a:r>
              <a:rPr lang="zh-TW" altLang="en-US" sz="2800" b="1" dirty="0">
                <a:latin typeface="Montserrat Light"/>
              </a:rPr>
              <a:t>措施</a:t>
            </a:r>
            <a:r>
              <a:rPr lang="en-US" altLang="zh-TW" sz="2800" b="1" dirty="0">
                <a:latin typeface="Montserrat Light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發生</a:t>
            </a:r>
            <a:r>
              <a:rPr lang="zh-TW" altLang="en-US" sz="2800" b="1" dirty="0">
                <a:latin typeface="Montserrat Light"/>
              </a:rPr>
              <a:t>時的應變作業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震</a:t>
            </a:r>
            <a:r>
              <a:rPr lang="zh-TW" altLang="en-US" sz="2800" b="1" dirty="0">
                <a:latin typeface="Montserrat Light"/>
              </a:rPr>
              <a:t>後救災及預防餘震措施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地震</a:t>
            </a:r>
            <a:r>
              <a:rPr lang="zh-TW" altLang="en-US" sz="2800" b="1" dirty="0">
                <a:latin typeface="Montserrat Light"/>
              </a:rPr>
              <a:t>處理作業</a:t>
            </a:r>
            <a:r>
              <a:rPr lang="zh-TW" altLang="en-US" sz="2800" b="1" dirty="0" smtClean="0">
                <a:latin typeface="Montserrat Light"/>
              </a:rPr>
              <a:t>流程</a:t>
            </a:r>
            <a:r>
              <a:rPr lang="en-US" altLang="zh-TW" sz="1600" b="1" dirty="0">
                <a:latin typeface="Montserrat Light"/>
              </a:rPr>
              <a:t>https://www.youtube.com/watch?v=EkhbE0WkKpU</a:t>
            </a:r>
            <a:endParaRPr lang="en-US" altLang="zh-TW" sz="16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1600" b="1" dirty="0">
                <a:latin typeface="Montserrat Light"/>
              </a:rPr>
              <a:t>https://www.youtube.com/watch?v=gWsSAfe52EM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16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31767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-175465" y="196130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1411833" y="3079082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4000" b="1" dirty="0" smtClean="0"/>
              <a:t>水</a:t>
            </a:r>
            <a:r>
              <a:rPr lang="zh-TW" altLang="en-US" sz="4000" b="1" dirty="0"/>
              <a:t>災</a:t>
            </a:r>
            <a:r>
              <a:rPr lang="zh-TW" altLang="en-US" sz="4000" b="1" dirty="0" smtClean="0"/>
              <a:t>處理</a:t>
            </a:r>
            <a:endParaRPr lang="zh-TW" altLang="en-US" sz="4000" b="1" dirty="0"/>
          </a:p>
        </p:txBody>
      </p:sp>
      <p:sp>
        <p:nvSpPr>
          <p:cNvPr id="4" name="矩形 3"/>
          <p:cNvSpPr/>
          <p:nvPr/>
        </p:nvSpPr>
        <p:spPr>
          <a:xfrm>
            <a:off x="5931392" y="1013183"/>
            <a:ext cx="563236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預防</a:t>
            </a:r>
            <a:r>
              <a:rPr lang="zh-TW" altLang="en-US" sz="2800" b="1" dirty="0">
                <a:latin typeface="Montserrat Light"/>
              </a:rPr>
              <a:t>措施</a:t>
            </a:r>
            <a:r>
              <a:rPr lang="en-US" altLang="zh-TW" sz="2800" b="1" dirty="0">
                <a:latin typeface="Montserrat Light"/>
              </a:rPr>
              <a:t>:</a:t>
            </a:r>
          </a:p>
          <a:p>
            <a:r>
              <a:rPr lang="zh-TW" altLang="en-US" sz="2800" b="1" dirty="0">
                <a:latin typeface="Montserrat Light"/>
              </a:rPr>
              <a:t>檢查排水溝、門窗、地板、屋頂及相關預防水災任務與所需設備及材料，如無線對講機、雨衣、雨鞋、手電筒、抽水馬達、沙包等，並確認所有裝備是否可正常</a:t>
            </a:r>
            <a:r>
              <a:rPr lang="zh-TW" altLang="en-US" sz="2800" b="1" dirty="0" smtClean="0">
                <a:latin typeface="Montserrat Light"/>
              </a:rPr>
              <a:t>使用。</a:t>
            </a:r>
            <a:endParaRPr lang="en-US" altLang="zh-TW" sz="2800" b="1" dirty="0" smtClean="0">
              <a:latin typeface="Montserrat Light"/>
            </a:endParaRPr>
          </a:p>
          <a:p>
            <a:endParaRPr lang="zh-TW" altLang="en-US" sz="2800" b="1" dirty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水災</a:t>
            </a:r>
            <a:r>
              <a:rPr lang="zh-TW" altLang="en-US" sz="2800" b="1" dirty="0">
                <a:latin typeface="Montserrat Light"/>
              </a:rPr>
              <a:t>發生的處理</a:t>
            </a:r>
          </a:p>
          <a:p>
            <a:r>
              <a:rPr lang="zh-TW" altLang="en-US" sz="2800" b="1" dirty="0">
                <a:latin typeface="Montserrat Light"/>
              </a:rPr>
              <a:t>依據任務編組就位</a:t>
            </a:r>
            <a:r>
              <a:rPr lang="en-US" altLang="zh-TW" sz="2800" b="1" dirty="0">
                <a:latin typeface="Montserrat Light"/>
              </a:rPr>
              <a:t>-&gt;</a:t>
            </a:r>
            <a:r>
              <a:rPr lang="zh-TW" altLang="en-US" sz="2800" b="1" dirty="0">
                <a:latin typeface="Montserrat Light"/>
              </a:rPr>
              <a:t>交付任務所需裝備及功能測試 </a:t>
            </a:r>
            <a:r>
              <a:rPr lang="en-US" altLang="zh-TW" sz="2800" b="1" dirty="0">
                <a:latin typeface="Montserrat Light"/>
              </a:rPr>
              <a:t>-&gt; </a:t>
            </a:r>
            <a:r>
              <a:rPr lang="zh-TW" altLang="en-US" sz="2800" b="1" dirty="0">
                <a:latin typeface="Montserrat Light"/>
              </a:rPr>
              <a:t>巡視各責任區域並排除狀況</a:t>
            </a:r>
            <a:r>
              <a:rPr lang="en-US" altLang="zh-TW" sz="2800" b="1" dirty="0">
                <a:latin typeface="Montserrat Light"/>
              </a:rPr>
              <a:t>-&gt; </a:t>
            </a:r>
            <a:r>
              <a:rPr lang="zh-TW" altLang="en-US" sz="2800" b="1" dirty="0">
                <a:latin typeface="Montserrat Light"/>
              </a:rPr>
              <a:t>回報指揮中心 </a:t>
            </a:r>
            <a:r>
              <a:rPr lang="en-US" altLang="zh-TW" sz="2800" b="1" dirty="0">
                <a:latin typeface="Montserrat Light"/>
              </a:rPr>
              <a:t>-&gt; </a:t>
            </a:r>
            <a:r>
              <a:rPr lang="zh-TW" altLang="en-US" sz="2800" b="1" dirty="0">
                <a:latin typeface="Montserrat Light"/>
              </a:rPr>
              <a:t>紀錄災害狀況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16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314527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-175465" y="196130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1411833" y="3079082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4000" b="1" dirty="0" smtClean="0"/>
              <a:t>水</a:t>
            </a:r>
            <a:r>
              <a:rPr lang="zh-TW" altLang="en-US" sz="4000" b="1" dirty="0"/>
              <a:t>災</a:t>
            </a:r>
            <a:r>
              <a:rPr lang="zh-TW" altLang="en-US" sz="4000" b="1" dirty="0" smtClean="0"/>
              <a:t>處理</a:t>
            </a:r>
            <a:endParaRPr lang="zh-TW" altLang="en-US" sz="4000" b="1" dirty="0"/>
          </a:p>
        </p:txBody>
      </p:sp>
      <p:sp>
        <p:nvSpPr>
          <p:cNvPr id="4" name="矩形 3"/>
          <p:cNvSpPr/>
          <p:nvPr/>
        </p:nvSpPr>
        <p:spPr>
          <a:xfrm>
            <a:off x="5885645" y="2534123"/>
            <a:ext cx="49068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災後</a:t>
            </a:r>
            <a:r>
              <a:rPr lang="zh-TW" altLang="en-US" sz="2800" b="1" dirty="0">
                <a:latin typeface="Montserrat Light"/>
              </a:rPr>
              <a:t>改善作業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執行</a:t>
            </a:r>
            <a:r>
              <a:rPr lang="zh-TW" altLang="en-US" sz="2800" b="1" dirty="0">
                <a:latin typeface="Montserrat Light"/>
              </a:rPr>
              <a:t>任務之安全與</a:t>
            </a:r>
            <a:r>
              <a:rPr lang="zh-TW" altLang="en-US" sz="2800" b="1" dirty="0" smtClean="0">
                <a:latin typeface="Montserrat Light"/>
              </a:rPr>
              <a:t>態度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b="1" dirty="0">
                <a:latin typeface="Montserrat Light"/>
              </a:rPr>
              <a:t>https://www.youtube.com/watch?v=RBrWmSoUK70</a:t>
            </a:r>
            <a:endParaRPr lang="zh-TW" altLang="en-US" b="1" dirty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16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9736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-175465" y="196130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1411833" y="3079082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4000" b="1" dirty="0"/>
              <a:t>意外事故預防處理</a:t>
            </a:r>
          </a:p>
        </p:txBody>
      </p:sp>
      <p:sp>
        <p:nvSpPr>
          <p:cNvPr id="4" name="矩形 3"/>
          <p:cNvSpPr/>
          <p:nvPr/>
        </p:nvSpPr>
        <p:spPr>
          <a:xfrm>
            <a:off x="6885363" y="2621383"/>
            <a:ext cx="49068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監視</a:t>
            </a:r>
            <a:r>
              <a:rPr lang="zh-TW" altLang="en-US" sz="2800" b="1" dirty="0">
                <a:latin typeface="Montserrat Light"/>
              </a:rPr>
              <a:t>系統應用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緊急</a:t>
            </a:r>
            <a:r>
              <a:rPr lang="zh-TW" altLang="en-US" sz="2800" b="1" dirty="0">
                <a:latin typeface="Montserrat Light"/>
              </a:rPr>
              <a:t>疏散處理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28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309113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886ECA3-447B-444B-990D-7E207D5AE1A1}"/>
              </a:ext>
            </a:extLst>
          </p:cNvPr>
          <p:cNvGrpSpPr/>
          <p:nvPr/>
        </p:nvGrpSpPr>
        <p:grpSpPr>
          <a:xfrm>
            <a:off x="547403" y="2789272"/>
            <a:ext cx="8674807" cy="908229"/>
            <a:chOff x="1964165" y="3118343"/>
            <a:chExt cx="8674807" cy="9082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F5B3E3-4BFC-4C41-AA38-D1E0C0FD3AFE}"/>
                </a:ext>
              </a:extLst>
            </p:cNvPr>
            <p:cNvSpPr txBox="1"/>
            <p:nvPr/>
          </p:nvSpPr>
          <p:spPr>
            <a:xfrm>
              <a:off x="1964165" y="3164798"/>
              <a:ext cx="386553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5000" dirty="0">
                <a:latin typeface="Montserrat Light" panose="00000400000000000000" pitchFamily="50" charset="0"/>
                <a:ea typeface="Montserrat ExtraLight" charset="0"/>
                <a:cs typeface="Montserrat ExtraLight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BE5ACD-B77B-444D-8D39-8C7CA1347B9D}"/>
                </a:ext>
              </a:extLst>
            </p:cNvPr>
            <p:cNvSpPr txBox="1"/>
            <p:nvPr/>
          </p:nvSpPr>
          <p:spPr>
            <a:xfrm>
              <a:off x="7220508" y="3118343"/>
              <a:ext cx="3418464" cy="378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sz="1700" b="1" spc="1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23493" y="1435343"/>
            <a:ext cx="101356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b="1" dirty="0" smtClean="0">
                <a:latin typeface="Montserrat Light" panose="00000400000000000000"/>
              </a:rPr>
              <a:t>依據觀光</a:t>
            </a:r>
            <a:r>
              <a:rPr lang="zh-TW" altLang="en-US" sz="3600" b="1" dirty="0">
                <a:latin typeface="Montserrat Light" panose="00000400000000000000"/>
              </a:rPr>
              <a:t>旅館及旅館旅宿安寧維護辦法第 </a:t>
            </a:r>
            <a:r>
              <a:rPr lang="en-US" altLang="zh-TW" sz="3600" b="1" dirty="0">
                <a:latin typeface="Montserrat Light" panose="00000400000000000000"/>
              </a:rPr>
              <a:t>4 </a:t>
            </a:r>
            <a:r>
              <a:rPr lang="zh-TW" altLang="en-US" sz="3600" b="1" dirty="0" smtClean="0">
                <a:latin typeface="Montserrat Light" panose="00000400000000000000"/>
              </a:rPr>
              <a:t>條</a:t>
            </a:r>
            <a:endParaRPr lang="en-US" altLang="zh-TW" sz="3600" b="1" dirty="0" smtClean="0">
              <a:latin typeface="Montserrat Light" panose="00000400000000000000"/>
            </a:endParaRPr>
          </a:p>
          <a:p>
            <a:endParaRPr lang="zh-TW" altLang="en-US" sz="3600" b="1" dirty="0">
              <a:latin typeface="Montserrat Light" panose="00000400000000000000"/>
            </a:endParaRPr>
          </a:p>
          <a:p>
            <a:r>
              <a:rPr lang="zh-TW" altLang="en-US" sz="3600" b="1" dirty="0">
                <a:latin typeface="Montserrat Light" panose="00000400000000000000"/>
              </a:rPr>
              <a:t>觀光旅館業、旅館業應於</a:t>
            </a:r>
            <a:r>
              <a:rPr lang="zh-TW" altLang="en-US" sz="3600" b="1" dirty="0">
                <a:solidFill>
                  <a:srgbClr val="FF0000"/>
                </a:solidFill>
                <a:latin typeface="Montserrat Light" panose="00000400000000000000"/>
              </a:rPr>
              <a:t>公共區域裝置安全監視系統</a:t>
            </a:r>
            <a:r>
              <a:rPr lang="zh-TW" altLang="en-US" sz="3600" b="1" dirty="0">
                <a:latin typeface="Montserrat Light" panose="00000400000000000000"/>
              </a:rPr>
              <a:t>或派員監視，並應</a:t>
            </a:r>
            <a:r>
              <a:rPr lang="zh-TW" altLang="en-US" sz="3600" b="1" dirty="0">
                <a:solidFill>
                  <a:srgbClr val="FF0000"/>
                </a:solidFill>
                <a:latin typeface="Montserrat Light" panose="00000400000000000000"/>
              </a:rPr>
              <a:t>不定時巡視營業場所</a:t>
            </a:r>
            <a:r>
              <a:rPr lang="zh-TW" altLang="en-US" sz="3600" b="1" dirty="0">
                <a:latin typeface="Montserrat Light" panose="00000400000000000000"/>
              </a:rPr>
              <a:t>，如發現旅客行為已構成或即將發生危害旅宿安寧情事，應速為必要之處理並向警察或其他有關機關 </a:t>
            </a:r>
            <a:r>
              <a:rPr lang="en-US" altLang="zh-TW" sz="3600" b="1" dirty="0">
                <a:latin typeface="Montserrat Light" panose="00000400000000000000"/>
              </a:rPr>
              <a:t>(</a:t>
            </a:r>
            <a:r>
              <a:rPr lang="zh-TW" altLang="en-US" sz="3600" b="1" dirty="0">
                <a:latin typeface="Montserrat Light" panose="00000400000000000000"/>
              </a:rPr>
              <a:t>構</a:t>
            </a:r>
            <a:r>
              <a:rPr lang="en-US" altLang="zh-TW" sz="3600" b="1" dirty="0" smtClean="0">
                <a:latin typeface="Montserrat Light" panose="00000400000000000000"/>
              </a:rPr>
              <a:t>)</a:t>
            </a:r>
            <a:r>
              <a:rPr lang="zh-TW" altLang="en-US" sz="3600" b="1" dirty="0" smtClean="0">
                <a:latin typeface="Montserrat Light" panose="00000400000000000000"/>
              </a:rPr>
              <a:t>通報</a:t>
            </a:r>
            <a:r>
              <a:rPr lang="zh-TW" altLang="en-US" sz="3600" b="1" dirty="0">
                <a:latin typeface="Montserrat Light" panose="0000040000000000000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97212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886ECA3-447B-444B-990D-7E207D5AE1A1}"/>
              </a:ext>
            </a:extLst>
          </p:cNvPr>
          <p:cNvGrpSpPr/>
          <p:nvPr/>
        </p:nvGrpSpPr>
        <p:grpSpPr>
          <a:xfrm>
            <a:off x="547403" y="2789272"/>
            <a:ext cx="8674807" cy="908229"/>
            <a:chOff x="1964165" y="3118343"/>
            <a:chExt cx="8674807" cy="9082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F5B3E3-4BFC-4C41-AA38-D1E0C0FD3AFE}"/>
                </a:ext>
              </a:extLst>
            </p:cNvPr>
            <p:cNvSpPr txBox="1"/>
            <p:nvPr/>
          </p:nvSpPr>
          <p:spPr>
            <a:xfrm>
              <a:off x="1964165" y="3164798"/>
              <a:ext cx="386553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5000" dirty="0">
                <a:latin typeface="Montserrat Light" panose="00000400000000000000" pitchFamily="50" charset="0"/>
                <a:ea typeface="Montserrat ExtraLight" charset="0"/>
                <a:cs typeface="Montserrat ExtraLight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BE5ACD-B77B-444D-8D39-8C7CA1347B9D}"/>
                </a:ext>
              </a:extLst>
            </p:cNvPr>
            <p:cNvSpPr txBox="1"/>
            <p:nvPr/>
          </p:nvSpPr>
          <p:spPr>
            <a:xfrm>
              <a:off x="7220508" y="3118343"/>
              <a:ext cx="3418464" cy="378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sz="1700" b="1" spc="1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986492" y="2789272"/>
            <a:ext cx="6711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b="1" dirty="0" smtClean="0">
                <a:latin typeface="Montserrat Light" panose="00000400000000000000"/>
              </a:rPr>
              <a:t>貳</a:t>
            </a:r>
            <a:r>
              <a:rPr lang="zh-TW" altLang="en-US" sz="3600" b="1" dirty="0">
                <a:latin typeface="Montserrat Light" panose="00000400000000000000"/>
              </a:rPr>
              <a:t>、	預防異常與處理流程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7235002" y="6348143"/>
            <a:ext cx="4956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https://www.youtube.com/watch?v=6dL3bM7jqPY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14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886ECA3-447B-444B-990D-7E207D5AE1A1}"/>
              </a:ext>
            </a:extLst>
          </p:cNvPr>
          <p:cNvGrpSpPr/>
          <p:nvPr/>
        </p:nvGrpSpPr>
        <p:grpSpPr>
          <a:xfrm>
            <a:off x="547403" y="2789272"/>
            <a:ext cx="8674807" cy="908229"/>
            <a:chOff x="1964165" y="3118343"/>
            <a:chExt cx="8674807" cy="9082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F5B3E3-4BFC-4C41-AA38-D1E0C0FD3AFE}"/>
                </a:ext>
              </a:extLst>
            </p:cNvPr>
            <p:cNvSpPr txBox="1"/>
            <p:nvPr/>
          </p:nvSpPr>
          <p:spPr>
            <a:xfrm>
              <a:off x="1964165" y="3164798"/>
              <a:ext cx="386553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5000" dirty="0">
                <a:latin typeface="Montserrat Light" panose="00000400000000000000" pitchFamily="50" charset="0"/>
                <a:ea typeface="Montserrat ExtraLight" charset="0"/>
                <a:cs typeface="Montserrat ExtraLight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BE5ACD-B77B-444D-8D39-8C7CA1347B9D}"/>
                </a:ext>
              </a:extLst>
            </p:cNvPr>
            <p:cNvSpPr txBox="1"/>
            <p:nvPr/>
          </p:nvSpPr>
          <p:spPr>
            <a:xfrm>
              <a:off x="7220508" y="3118343"/>
              <a:ext cx="3418464" cy="378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sz="1700" b="1" spc="1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88230" y="279109"/>
            <a:ext cx="1133340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TW" altLang="en-US" sz="3200" dirty="0"/>
          </a:p>
          <a:p>
            <a:r>
              <a:rPr lang="zh-TW" altLang="en-US" sz="3600" dirty="0"/>
              <a:t>依照旅館業管理規則第 </a:t>
            </a:r>
            <a:r>
              <a:rPr lang="en-US" altLang="zh-TW" sz="3600" dirty="0"/>
              <a:t>27 </a:t>
            </a:r>
            <a:r>
              <a:rPr lang="zh-TW" altLang="en-US" sz="3600" dirty="0" smtClean="0"/>
              <a:t>條</a:t>
            </a:r>
            <a:endParaRPr lang="en-US" altLang="zh-TW" sz="3600" dirty="0" smtClean="0"/>
          </a:p>
          <a:p>
            <a:endParaRPr lang="zh-TW" altLang="en-US" sz="3600" dirty="0"/>
          </a:p>
          <a:p>
            <a:r>
              <a:rPr lang="zh-TW" altLang="en-US" sz="3600" dirty="0"/>
              <a:t>旅館業知悉旅客有下列情形之一者，應即報請當地警察機關處理或為</a:t>
            </a:r>
            <a:r>
              <a:rPr lang="zh-TW" altLang="en-US" sz="3600" dirty="0" smtClean="0"/>
              <a:t>必要之</a:t>
            </a:r>
            <a:r>
              <a:rPr lang="zh-TW" altLang="en-US" sz="3600" dirty="0"/>
              <a:t>處理</a:t>
            </a:r>
            <a:r>
              <a:rPr lang="zh-TW" altLang="en-US" sz="3600" dirty="0" smtClean="0"/>
              <a:t>：</a:t>
            </a:r>
            <a:endParaRPr lang="en-US" altLang="zh-TW" sz="3600" dirty="0" smtClean="0"/>
          </a:p>
          <a:p>
            <a:endParaRPr lang="zh-TW" altLang="en-US" sz="3600" dirty="0"/>
          </a:p>
          <a:p>
            <a:r>
              <a:rPr lang="zh-TW" altLang="en-US" sz="3600" dirty="0"/>
              <a:t>一、攜帶槍械或其他違禁物品。</a:t>
            </a:r>
          </a:p>
          <a:p>
            <a:r>
              <a:rPr lang="zh-TW" altLang="en-US" sz="3600" dirty="0"/>
              <a:t>二、施用毒品。</a:t>
            </a:r>
          </a:p>
          <a:p>
            <a:r>
              <a:rPr lang="zh-TW" altLang="en-US" sz="3600" dirty="0"/>
              <a:t>三、有自殺跡象或死亡。</a:t>
            </a:r>
          </a:p>
          <a:p>
            <a:r>
              <a:rPr lang="zh-TW" altLang="en-US" sz="3600" dirty="0"/>
              <a:t>四、在旅館內聚賭或深夜喧嘩，妨害公眾安寧。</a:t>
            </a:r>
          </a:p>
          <a:p>
            <a:r>
              <a:rPr lang="zh-TW" altLang="en-US" sz="3600" dirty="0"/>
              <a:t>五、行為有公共危險之虞或其他犯罪嫌疑。</a:t>
            </a:r>
          </a:p>
        </p:txBody>
      </p:sp>
    </p:spTree>
    <p:extLst>
      <p:ext uri="{BB962C8B-B14F-4D97-AF65-F5344CB8AC3E}">
        <p14:creationId xmlns:p14="http://schemas.microsoft.com/office/powerpoint/2010/main" val="116570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133613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1185124" y="3079082"/>
            <a:ext cx="43396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 smtClean="0"/>
              <a:t>預防</a:t>
            </a:r>
            <a:r>
              <a:rPr lang="zh-TW" altLang="en-US" sz="3600" b="1" dirty="0"/>
              <a:t>異常與處理流程</a:t>
            </a:r>
          </a:p>
        </p:txBody>
      </p:sp>
      <p:sp>
        <p:nvSpPr>
          <p:cNvPr id="4" name="矩形 3"/>
          <p:cNvSpPr/>
          <p:nvPr/>
        </p:nvSpPr>
        <p:spPr>
          <a:xfrm>
            <a:off x="6269980" y="2278862"/>
            <a:ext cx="552223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客房內突發異常事件包括房客生病、房客企圖自殺或已在房內死亡、喝醉酒顧客、故障房、整理客房發現房客行李減少、整理客房時發現客房設施</a:t>
            </a:r>
            <a:r>
              <a:rPr lang="zh-TW" altLang="en-US" sz="2800" b="1" dirty="0" smtClean="0">
                <a:latin typeface="Montserrat Light"/>
              </a:rPr>
              <a:t>毀壞</a:t>
            </a:r>
            <a:endParaRPr lang="zh-TW" altLang="en-US" sz="28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176295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133613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2430828" y="31058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/>
              <a:t>房客生病</a:t>
            </a:r>
          </a:p>
        </p:txBody>
      </p:sp>
      <p:sp>
        <p:nvSpPr>
          <p:cNvPr id="4" name="矩形 3"/>
          <p:cNvSpPr/>
          <p:nvPr/>
        </p:nvSpPr>
        <p:spPr>
          <a:xfrm>
            <a:off x="6140995" y="1874727"/>
            <a:ext cx="552223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一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若客人因生病要求旅館服務員工協助代為買藥，員工須委婉拒絕並通報主管，待主管了解客人詳細情況後再處理。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二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發現房客生病時，立即通報大廳值班經理及房務主管，協助房客就醫</a:t>
            </a:r>
            <a:r>
              <a:rPr lang="zh-TW" altLang="en-US" sz="2800" b="1" dirty="0" smtClean="0">
                <a:latin typeface="Montserrat Light"/>
              </a:rPr>
              <a:t>。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000" b="1" dirty="0">
                <a:latin typeface="Montserrat Light"/>
              </a:rPr>
              <a:t>https://news.tvbs.com.tw/life/636230</a:t>
            </a:r>
            <a:endParaRPr lang="zh-TW" altLang="en-US" sz="20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125152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133613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2430828" y="31058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/>
              <a:t>房客生病</a:t>
            </a:r>
          </a:p>
        </p:txBody>
      </p:sp>
      <p:sp>
        <p:nvSpPr>
          <p:cNvPr id="4" name="矩形 3"/>
          <p:cNvSpPr/>
          <p:nvPr/>
        </p:nvSpPr>
        <p:spPr>
          <a:xfrm>
            <a:off x="5962913" y="1982450"/>
            <a:ext cx="58293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 smtClean="0">
                <a:latin typeface="Montserrat Light"/>
              </a:rPr>
              <a:t>(</a:t>
            </a:r>
            <a:r>
              <a:rPr lang="zh-TW" altLang="en-US" sz="2800" b="1" dirty="0" smtClean="0">
                <a:latin typeface="Montserrat Light"/>
              </a:rPr>
              <a:t>三</a:t>
            </a:r>
            <a:r>
              <a:rPr lang="en-US" altLang="zh-TW" sz="2800" b="1" dirty="0" smtClean="0">
                <a:latin typeface="Montserrat Light"/>
              </a:rPr>
              <a:t>)</a:t>
            </a:r>
            <a:r>
              <a:rPr lang="zh-TW" altLang="en-US" sz="2800" b="1" dirty="0" smtClean="0">
                <a:latin typeface="Montserrat Light"/>
              </a:rPr>
              <a:t>就醫</a:t>
            </a:r>
            <a:r>
              <a:rPr lang="zh-TW" altLang="en-US" sz="2800" b="1" dirty="0">
                <a:latin typeface="Montserrat Light"/>
              </a:rPr>
              <a:t>後，定時入客房探看房客並加以照顧。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 smtClean="0">
                <a:latin typeface="Montserrat Light"/>
              </a:rPr>
              <a:t>(</a:t>
            </a:r>
            <a:r>
              <a:rPr lang="zh-TW" altLang="en-US" sz="2800" b="1" dirty="0" smtClean="0">
                <a:latin typeface="Montserrat Light"/>
              </a:rPr>
              <a:t>四</a:t>
            </a:r>
            <a:r>
              <a:rPr lang="en-US" altLang="zh-TW" sz="2800" b="1" dirty="0" smtClean="0">
                <a:latin typeface="Montserrat Light"/>
              </a:rPr>
              <a:t>)</a:t>
            </a:r>
            <a:r>
              <a:rPr lang="zh-TW" altLang="en-US" sz="2800" b="1" dirty="0" smtClean="0">
                <a:latin typeface="Montserrat Light"/>
              </a:rPr>
              <a:t>房客</a:t>
            </a:r>
            <a:r>
              <a:rPr lang="zh-TW" altLang="en-US" sz="2800" b="1" dirty="0">
                <a:latin typeface="Montserrat Light"/>
              </a:rPr>
              <a:t>若需留院治療且無親友陪同時，旅館可派值班主管就近照料。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 smtClean="0">
                <a:latin typeface="Montserrat Light"/>
              </a:rPr>
              <a:t>(</a:t>
            </a:r>
            <a:r>
              <a:rPr lang="zh-TW" altLang="en-US" sz="2800" b="1" dirty="0" smtClean="0">
                <a:latin typeface="Montserrat Light"/>
              </a:rPr>
              <a:t>五</a:t>
            </a:r>
            <a:r>
              <a:rPr lang="en-US" altLang="zh-TW" sz="2800" b="1" dirty="0" smtClean="0">
                <a:latin typeface="Montserrat Light"/>
              </a:rPr>
              <a:t>)</a:t>
            </a:r>
            <a:r>
              <a:rPr lang="zh-TW" altLang="en-US" sz="2800" b="1" dirty="0" smtClean="0">
                <a:latin typeface="Montserrat Light"/>
              </a:rPr>
              <a:t>如</a:t>
            </a:r>
            <a:r>
              <a:rPr lang="zh-TW" altLang="en-US" sz="2800" b="1" dirty="0">
                <a:latin typeface="Montserrat Light"/>
              </a:rPr>
              <a:t>經醫師診斷房客為傳染疾病，應依醫生指示做房間消毒並將備品報請銷毀。</a:t>
            </a:r>
          </a:p>
        </p:txBody>
      </p:sp>
    </p:spTree>
    <p:extLst>
      <p:ext uri="{BB962C8B-B14F-4D97-AF65-F5344CB8AC3E}">
        <p14:creationId xmlns:p14="http://schemas.microsoft.com/office/powerpoint/2010/main" val="285335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886ECA3-447B-444B-990D-7E207D5AE1A1}"/>
              </a:ext>
            </a:extLst>
          </p:cNvPr>
          <p:cNvGrpSpPr/>
          <p:nvPr/>
        </p:nvGrpSpPr>
        <p:grpSpPr>
          <a:xfrm>
            <a:off x="547403" y="2789272"/>
            <a:ext cx="8674807" cy="908229"/>
            <a:chOff x="1964165" y="3118343"/>
            <a:chExt cx="8674807" cy="9082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F5B3E3-4BFC-4C41-AA38-D1E0C0FD3AFE}"/>
                </a:ext>
              </a:extLst>
            </p:cNvPr>
            <p:cNvSpPr txBox="1"/>
            <p:nvPr/>
          </p:nvSpPr>
          <p:spPr>
            <a:xfrm>
              <a:off x="1964165" y="3164798"/>
              <a:ext cx="386553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5000" dirty="0">
                <a:latin typeface="Montserrat Light" panose="00000400000000000000" pitchFamily="50" charset="0"/>
                <a:ea typeface="Montserrat ExtraLight" charset="0"/>
                <a:cs typeface="Montserrat ExtraLight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BE5ACD-B77B-444D-8D39-8C7CA1347B9D}"/>
                </a:ext>
              </a:extLst>
            </p:cNvPr>
            <p:cNvSpPr txBox="1"/>
            <p:nvPr/>
          </p:nvSpPr>
          <p:spPr>
            <a:xfrm>
              <a:off x="7220508" y="3118343"/>
              <a:ext cx="3418464" cy="378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sz="1700" b="1" spc="1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57576" y="551679"/>
            <a:ext cx="1193442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 smtClean="0"/>
              <a:t>依照旅館業管理規則第 </a:t>
            </a:r>
            <a:r>
              <a:rPr lang="en-US" altLang="zh-TW" sz="3200" dirty="0"/>
              <a:t>25 </a:t>
            </a:r>
            <a:r>
              <a:rPr lang="zh-TW" altLang="en-US" sz="3200" dirty="0" smtClean="0"/>
              <a:t>條</a:t>
            </a:r>
            <a:endParaRPr lang="en-US" altLang="zh-TW" sz="3200" dirty="0" smtClean="0"/>
          </a:p>
          <a:p>
            <a:endParaRPr lang="zh-TW" altLang="en-US" sz="3200" dirty="0"/>
          </a:p>
          <a:p>
            <a:r>
              <a:rPr lang="zh-TW" altLang="en-US" sz="3200" dirty="0"/>
              <a:t>旅館業應遵守下列規定：</a:t>
            </a:r>
          </a:p>
          <a:p>
            <a:r>
              <a:rPr lang="zh-TW" altLang="en-US" sz="3200" dirty="0"/>
              <a:t>一、對於旅客建議事項，應妥為處理。</a:t>
            </a:r>
          </a:p>
          <a:p>
            <a:r>
              <a:rPr lang="zh-TW" altLang="en-US" sz="3200" dirty="0"/>
              <a:t>二、對於旅客寄存或遺留之物品，應妥為保管，並依有關法令處理。</a:t>
            </a:r>
          </a:p>
          <a:p>
            <a:r>
              <a:rPr lang="zh-TW" altLang="en-US" sz="3200" dirty="0"/>
              <a:t>三、發現旅客罹患疾病時，應於</a:t>
            </a:r>
            <a:r>
              <a:rPr lang="zh-TW" altLang="en-US" sz="3200" dirty="0">
                <a:solidFill>
                  <a:srgbClr val="FF0000"/>
                </a:solidFill>
              </a:rPr>
              <a:t>二十四小時</a:t>
            </a:r>
            <a:r>
              <a:rPr lang="zh-TW" altLang="en-US" sz="3200" dirty="0"/>
              <a:t>內協助其就醫。</a:t>
            </a:r>
          </a:p>
          <a:p>
            <a:r>
              <a:rPr lang="zh-TW" altLang="en-US" sz="3200" dirty="0"/>
              <a:t>四、遇有</a:t>
            </a:r>
            <a:r>
              <a:rPr lang="zh-TW" altLang="en-US" sz="3200" dirty="0">
                <a:solidFill>
                  <a:srgbClr val="FF0000"/>
                </a:solidFill>
              </a:rPr>
              <a:t>火災、天然災害或緊急事故</a:t>
            </a:r>
            <a:r>
              <a:rPr lang="zh-TW" altLang="en-US" sz="3200" dirty="0"/>
              <a:t>發生，對住宿旅客生命、身體有</a:t>
            </a:r>
            <a:r>
              <a:rPr lang="zh-TW" altLang="en-US" sz="3200" dirty="0" smtClean="0"/>
              <a:t>重大 </a:t>
            </a:r>
            <a:r>
              <a:rPr lang="zh-TW" altLang="en-US" sz="3200" dirty="0"/>
              <a:t>危害時，應即通報有關單位、疏散旅客，並協助傷患就醫。</a:t>
            </a:r>
          </a:p>
          <a:p>
            <a:r>
              <a:rPr lang="zh-TW" altLang="en-US" sz="3200" dirty="0"/>
              <a:t>旅館業於前項第四款事故發生後，應即將其發生原因及處理情形，向</a:t>
            </a:r>
            <a:r>
              <a:rPr lang="zh-TW" altLang="en-US" sz="3200" dirty="0" smtClean="0"/>
              <a:t>地方主管機關</a:t>
            </a:r>
            <a:r>
              <a:rPr lang="zh-TW" altLang="en-US" sz="3200" dirty="0"/>
              <a:t>報備；地方主管機關並應即向交通部觀光局陳報</a:t>
            </a:r>
            <a:r>
              <a:rPr lang="zh-TW" altLang="en-US" sz="3200" dirty="0" smtClean="0"/>
              <a:t>。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03891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692792" y="3088265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房客企圖自殺或已在房內死亡</a:t>
            </a:r>
          </a:p>
        </p:txBody>
      </p:sp>
      <p:sp>
        <p:nvSpPr>
          <p:cNvPr id="4" name="矩形 3"/>
          <p:cNvSpPr/>
          <p:nvPr/>
        </p:nvSpPr>
        <p:spPr>
          <a:xfrm>
            <a:off x="5795488" y="1626326"/>
            <a:ext cx="58293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一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當房務人員發現住客精神恍惚，神情怪異，應立即通報房務主管。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二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房務主管會同房務人員或值班經理事先關心客人，舒緩其情緒並設法協助客人。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三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建立顧客歷史資料，設定為黑名單，以</a:t>
            </a:r>
            <a:r>
              <a:rPr lang="zh-TW" altLang="en-US" sz="2800" b="1" dirty="0" smtClean="0">
                <a:latin typeface="Montserrat Light"/>
              </a:rPr>
              <a:t>作為訂房</a:t>
            </a:r>
            <a:r>
              <a:rPr lang="zh-TW" altLang="en-US" sz="2800" b="1" dirty="0">
                <a:latin typeface="Montserrat Light"/>
              </a:rPr>
              <a:t>組參考依據。</a:t>
            </a:r>
          </a:p>
        </p:txBody>
      </p:sp>
    </p:spTree>
    <p:extLst>
      <p:ext uri="{BB962C8B-B14F-4D97-AF65-F5344CB8AC3E}">
        <p14:creationId xmlns:p14="http://schemas.microsoft.com/office/powerpoint/2010/main" val="129400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692792" y="3088265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房客企圖自殺或已在房內死亡</a:t>
            </a:r>
          </a:p>
        </p:txBody>
      </p:sp>
      <p:sp>
        <p:nvSpPr>
          <p:cNvPr id="4" name="矩形 3"/>
          <p:cNvSpPr/>
          <p:nvPr/>
        </p:nvSpPr>
        <p:spPr>
          <a:xfrm>
            <a:off x="5795488" y="1896782"/>
            <a:ext cx="59500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四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如發現房客已在房內死亡，應立即將門反鎖維護現場，通報房務主管，會同安全部主管及飯店最高主管共同處理。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五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保持現場，並對外嚴禁張揚，一切進出改由飯店後門。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六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發生事故房間事後應加以消毒，備品報請銷毀</a:t>
            </a:r>
            <a:r>
              <a:rPr lang="zh-TW" altLang="en-US" sz="2800" b="1" dirty="0" smtClean="0">
                <a:latin typeface="Montserrat Light"/>
              </a:rPr>
              <a:t>。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1600" b="1" dirty="0">
                <a:latin typeface="Montserrat Light"/>
              </a:rPr>
              <a:t>https://tw.appledaily.com/headline/20130510/DR3VMUHQYJZW3VWFW4OXKFEZSE/</a:t>
            </a:r>
            <a:endParaRPr lang="zh-TW" altLang="en-US" sz="1600" b="1" dirty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24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318287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692792" y="3088265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飯店豪宅配合消防救護方式</a:t>
            </a:r>
          </a:p>
        </p:txBody>
      </p:sp>
      <p:sp>
        <p:nvSpPr>
          <p:cNvPr id="4" name="矩形 3"/>
          <p:cNvSpPr/>
          <p:nvPr/>
        </p:nvSpPr>
        <p:spPr>
          <a:xfrm>
            <a:off x="5764661" y="797510"/>
            <a:ext cx="63235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2800" b="1" dirty="0">
              <a:latin typeface="Montserrat Light"/>
            </a:endParaRPr>
          </a:p>
          <a:p>
            <a:r>
              <a:rPr lang="zh-TW" altLang="en-US" sz="2800" b="1" dirty="0">
                <a:latin typeface="Montserrat Light"/>
              </a:rPr>
              <a:t>★圓山飯店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不需等待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有專屬救護車通道，飯店陪同消防員協助病患送醫。</a:t>
            </a:r>
          </a:p>
          <a:p>
            <a:r>
              <a:rPr lang="zh-TW" altLang="en-US" sz="2800" b="1" dirty="0">
                <a:latin typeface="Montserrat Light"/>
              </a:rPr>
              <a:t>★君悅飯店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不用等待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飯店醫療團隊先處理，詢問病患或其家屬再決定是否交由消防員處理。</a:t>
            </a:r>
          </a:p>
          <a:p>
            <a:r>
              <a:rPr lang="zh-TW" altLang="en-US" sz="2800" b="1" dirty="0">
                <a:latin typeface="Montserrat Light"/>
              </a:rPr>
              <a:t>★喜來登飯店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不需等待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飯店人員陪同消防員協助病患送醫</a:t>
            </a:r>
            <a:r>
              <a:rPr lang="zh-TW" altLang="en-US" sz="2800" b="1" dirty="0" smtClean="0">
                <a:latin typeface="Montserrat Light"/>
              </a:rPr>
              <a:t>。</a:t>
            </a:r>
            <a:endParaRPr lang="zh-TW" altLang="en-US" sz="28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373264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13204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692792" y="3088265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飯店豪宅配合消防救護方式</a:t>
            </a:r>
          </a:p>
        </p:txBody>
      </p:sp>
      <p:sp>
        <p:nvSpPr>
          <p:cNvPr id="4" name="矩形 3"/>
          <p:cNvSpPr/>
          <p:nvPr/>
        </p:nvSpPr>
        <p:spPr>
          <a:xfrm>
            <a:off x="5961113" y="2028049"/>
            <a:ext cx="6323531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 smtClean="0">
                <a:latin typeface="Montserrat Light"/>
              </a:rPr>
              <a:t>★</a:t>
            </a:r>
            <a:r>
              <a:rPr lang="zh-TW" altLang="en-US" sz="2800" b="1" dirty="0">
                <a:latin typeface="Montserrat Light"/>
              </a:rPr>
              <a:t>薇閣汽車旅館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不需等待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請救護車關閉蜂鳴器，引導救護車前往處理。</a:t>
            </a:r>
          </a:p>
          <a:p>
            <a:r>
              <a:rPr lang="zh-TW" altLang="en-US" sz="2800" b="1" dirty="0">
                <a:latin typeface="Montserrat Light"/>
              </a:rPr>
              <a:t>★帝寶豪宅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不需等待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由社區保全陪同救護員</a:t>
            </a:r>
            <a:r>
              <a:rPr lang="zh-TW" altLang="en-US" sz="2800" b="1" dirty="0" smtClean="0">
                <a:latin typeface="Montserrat Light"/>
              </a:rPr>
              <a:t>上樓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TW" sz="2800" b="1" dirty="0">
              <a:latin typeface="Montserrat Light"/>
            </a:endParaRPr>
          </a:p>
          <a:p>
            <a:r>
              <a:rPr lang="zh-TW" altLang="en-US" sz="2000" b="1" dirty="0" smtClean="0">
                <a:latin typeface="Montserrat Light"/>
              </a:rPr>
              <a:t>     資料出處</a:t>
            </a:r>
            <a:r>
              <a:rPr lang="en-US" altLang="zh-TW" sz="2000" b="1" dirty="0" smtClean="0">
                <a:latin typeface="Montserrat Light"/>
              </a:rPr>
              <a:t>:《</a:t>
            </a:r>
            <a:r>
              <a:rPr lang="zh-TW" altLang="en-US" sz="2000" b="1" dirty="0">
                <a:latin typeface="Montserrat Light"/>
              </a:rPr>
              <a:t>蘋果</a:t>
            </a:r>
            <a:r>
              <a:rPr lang="en-US" altLang="zh-TW" sz="2000" b="1" dirty="0">
                <a:latin typeface="Montserrat Light"/>
              </a:rPr>
              <a:t>》</a:t>
            </a:r>
            <a:r>
              <a:rPr lang="zh-TW" altLang="en-US" sz="2000" b="1" dirty="0">
                <a:latin typeface="Montserrat Light"/>
              </a:rPr>
              <a:t>採訪整理</a:t>
            </a:r>
          </a:p>
        </p:txBody>
      </p:sp>
    </p:spTree>
    <p:extLst>
      <p:ext uri="{BB962C8B-B14F-4D97-AF65-F5344CB8AC3E}">
        <p14:creationId xmlns:p14="http://schemas.microsoft.com/office/powerpoint/2010/main" val="370073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2303168" y="3057487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/>
              <a:t>醉酒房客</a:t>
            </a:r>
          </a:p>
        </p:txBody>
      </p:sp>
      <p:sp>
        <p:nvSpPr>
          <p:cNvPr id="4" name="矩形 3"/>
          <p:cNvSpPr/>
          <p:nvPr/>
        </p:nvSpPr>
        <p:spPr>
          <a:xfrm>
            <a:off x="5969748" y="1677841"/>
            <a:ext cx="596413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一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外歸之酒醉客人，由服務中心同仁陪同扶持入房並通知房務部。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二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房務人員可將房內垃圾桶至於床頭，提醒房客嘔吐桶內，多休息。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三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若在房內飲酒吵鬧干擾到別的房客，應通知房務主管會同安全人員委婉規勸，必要時設法請其遷出。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28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56364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2303168" y="3057487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/>
              <a:t>醉酒房客</a:t>
            </a:r>
          </a:p>
        </p:txBody>
      </p:sp>
      <p:sp>
        <p:nvSpPr>
          <p:cNvPr id="4" name="矩形 3"/>
          <p:cNvSpPr/>
          <p:nvPr/>
        </p:nvSpPr>
        <p:spPr>
          <a:xfrm>
            <a:off x="5893997" y="2205874"/>
            <a:ext cx="6039883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四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酒醉房客如有服務叫喚，應避免單獨前往</a:t>
            </a:r>
            <a:r>
              <a:rPr lang="zh-TW" altLang="en-US" sz="2800" b="1" dirty="0" smtClean="0">
                <a:latin typeface="Montserrat Light"/>
              </a:rPr>
              <a:t>服務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2800" b="1" dirty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五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建立顧客歷史資料，設定為黑名單，以作為爾後訂房組參考依據</a:t>
            </a:r>
            <a:r>
              <a:rPr lang="zh-TW" altLang="en-US" sz="2800" b="1" dirty="0" smtClean="0">
                <a:latin typeface="Montserrat Light"/>
              </a:rPr>
              <a:t>。</a:t>
            </a:r>
            <a:endParaRPr lang="en-US" altLang="zh-TW" sz="2800" b="1" dirty="0" smtClean="0">
              <a:latin typeface="Montserrat Light"/>
            </a:endParaRPr>
          </a:p>
          <a:p>
            <a:endParaRPr lang="en-US" altLang="zh-TW" sz="2800" b="1" dirty="0">
              <a:latin typeface="Montserrat Light"/>
            </a:endParaRPr>
          </a:p>
          <a:p>
            <a:r>
              <a:rPr lang="zh-TW" altLang="en-US" b="1" dirty="0" smtClean="0">
                <a:latin typeface="Montserrat Light"/>
              </a:rPr>
              <a:t>         </a:t>
            </a:r>
            <a:r>
              <a:rPr lang="en-US" altLang="zh-TW" b="1" dirty="0" smtClean="0">
                <a:latin typeface="Montserrat Light"/>
                <a:hlinkClick r:id="rId2"/>
              </a:rPr>
              <a:t>https</a:t>
            </a:r>
            <a:r>
              <a:rPr lang="en-US" altLang="zh-TW" b="1" dirty="0">
                <a:latin typeface="Montserrat Light"/>
                <a:hlinkClick r:id="rId2"/>
              </a:rPr>
              <a:t>://</a:t>
            </a:r>
            <a:r>
              <a:rPr lang="en-US" altLang="zh-TW" b="1" dirty="0" smtClean="0">
                <a:latin typeface="Montserrat Light"/>
                <a:hlinkClick r:id="rId2"/>
              </a:rPr>
              <a:t>news.tvbs.com.tw/focus/874627</a:t>
            </a:r>
            <a:endParaRPr lang="en-US" altLang="zh-TW" b="1" dirty="0" smtClean="0">
              <a:latin typeface="Montserrat Light"/>
            </a:endParaRPr>
          </a:p>
          <a:p>
            <a:r>
              <a:rPr lang="zh-TW" altLang="en-US" b="1" dirty="0" smtClean="0">
                <a:latin typeface="Montserrat Light"/>
              </a:rPr>
              <a:t>         </a:t>
            </a:r>
            <a:r>
              <a:rPr lang="en-US" altLang="zh-TW" b="1" dirty="0" smtClean="0">
                <a:latin typeface="Montserrat Light"/>
              </a:rPr>
              <a:t>https</a:t>
            </a:r>
            <a:r>
              <a:rPr lang="en-US" altLang="zh-TW" b="1" dirty="0">
                <a:latin typeface="Montserrat Light"/>
              </a:rPr>
              <a:t>://news.tvbs.com.tw/life/705558</a:t>
            </a:r>
            <a:endParaRPr lang="en-US" altLang="zh-TW" b="1" dirty="0" smtClean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287164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925129" y="2945054"/>
            <a:ext cx="481471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 smtClean="0"/>
              <a:t>                   故障房</a:t>
            </a:r>
            <a:endParaRPr lang="en-US" altLang="zh-TW" sz="3200" b="1" dirty="0" smtClean="0"/>
          </a:p>
          <a:p>
            <a:r>
              <a:rPr lang="en-US" altLang="zh-TW" sz="3200" b="1" dirty="0" smtClean="0"/>
              <a:t>Out </a:t>
            </a:r>
            <a:r>
              <a:rPr lang="en-US" altLang="zh-TW" sz="3200" b="1" dirty="0"/>
              <a:t>of Order </a:t>
            </a:r>
            <a:r>
              <a:rPr lang="en-US" altLang="zh-TW" sz="3200" b="1" dirty="0" smtClean="0"/>
              <a:t>Room</a:t>
            </a:r>
            <a:r>
              <a:rPr lang="zh-TW" altLang="en-US" sz="3200" b="1" dirty="0"/>
              <a:t>，</a:t>
            </a:r>
            <a:r>
              <a:rPr lang="en-US" altLang="zh-TW" sz="3200" b="1" dirty="0" smtClean="0"/>
              <a:t>OOO</a:t>
            </a:r>
            <a:endParaRPr lang="zh-TW" altLang="en-US" sz="3200" b="1" dirty="0"/>
          </a:p>
        </p:txBody>
      </p:sp>
      <p:sp>
        <p:nvSpPr>
          <p:cNvPr id="4" name="矩形 3"/>
          <p:cNvSpPr/>
          <p:nvPr/>
        </p:nvSpPr>
        <p:spPr>
          <a:xfrm>
            <a:off x="5834991" y="1498504"/>
            <a:ext cx="603988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一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客房內有設備毀損或故障不堪使用時，必須立即通報領班及工程人員修繕。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二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房務辦事員收到領班通知後須將房間電腦狀態更改為故障房，以示不能出售。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三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待工程部通知修復後，由領班檢查確認房間已可正常使用後方可更改電腦房況。</a:t>
            </a:r>
          </a:p>
        </p:txBody>
      </p:sp>
    </p:spTree>
    <p:extLst>
      <p:ext uri="{BB962C8B-B14F-4D97-AF65-F5344CB8AC3E}">
        <p14:creationId xmlns:p14="http://schemas.microsoft.com/office/powerpoint/2010/main" val="322734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760431" y="3088265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整理客房時發現房客行李減少</a:t>
            </a:r>
          </a:p>
        </p:txBody>
      </p:sp>
      <p:sp>
        <p:nvSpPr>
          <p:cNvPr id="4" name="矩形 3"/>
          <p:cNvSpPr/>
          <p:nvPr/>
        </p:nvSpPr>
        <p:spPr>
          <a:xfrm>
            <a:off x="5834991" y="2521059"/>
            <a:ext cx="603988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應即刻通知房務領班及櫃檯人員，了解客人的房間帳戶情形，如有跑帳</a:t>
            </a:r>
            <a:r>
              <a:rPr lang="en-US" altLang="zh-TW" sz="2800" b="1" dirty="0">
                <a:latin typeface="Montserrat Light"/>
              </a:rPr>
              <a:t>(Skipper)</a:t>
            </a:r>
            <a:r>
              <a:rPr lang="zh-TW" altLang="en-US" sz="2800" b="1" dirty="0">
                <a:latin typeface="Montserrat Light"/>
              </a:rPr>
              <a:t>嫌疑，應追溯訂房公司，設法聯繫客人。</a:t>
            </a:r>
          </a:p>
        </p:txBody>
      </p:sp>
    </p:spTree>
    <p:extLst>
      <p:ext uri="{BB962C8B-B14F-4D97-AF65-F5344CB8AC3E}">
        <p14:creationId xmlns:p14="http://schemas.microsoft.com/office/powerpoint/2010/main" val="215115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489867" y="3088265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整理客房時發現房客毀壞客房設施</a:t>
            </a:r>
          </a:p>
        </p:txBody>
      </p:sp>
      <p:sp>
        <p:nvSpPr>
          <p:cNvPr id="4" name="矩形 3"/>
          <p:cNvSpPr/>
          <p:nvPr/>
        </p:nvSpPr>
        <p:spPr>
          <a:xfrm>
            <a:off x="6001617" y="1874728"/>
            <a:ext cx="603988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一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如有發現此情形，必須拍照留存並回報房務部主管處理。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二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如可聯繫到房客，需委婉跟客人解釋破壞房那設備恐須賠償，賠償條件視破壞狀況而定。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三</a:t>
            </a:r>
            <a:r>
              <a:rPr lang="en-US" altLang="zh-TW" sz="2800" b="1" dirty="0">
                <a:latin typeface="Montserrat Light"/>
              </a:rPr>
              <a:t>) </a:t>
            </a:r>
            <a:r>
              <a:rPr lang="zh-TW" altLang="en-US" sz="2800" b="1" dirty="0">
                <a:latin typeface="Montserrat Light"/>
              </a:rPr>
              <a:t>建立顧客歷史資料，設定為黑名單，以</a:t>
            </a:r>
            <a:r>
              <a:rPr lang="zh-TW" altLang="en-US" sz="2800" b="1" dirty="0" smtClean="0">
                <a:latin typeface="Montserrat Light"/>
              </a:rPr>
              <a:t>作為訂房</a:t>
            </a:r>
            <a:r>
              <a:rPr lang="zh-TW" altLang="en-US" sz="2800" b="1" dirty="0">
                <a:latin typeface="Montserrat Light"/>
              </a:rPr>
              <a:t>組參考依據</a:t>
            </a:r>
            <a:r>
              <a:rPr lang="zh-TW" altLang="en-US" sz="2800" b="1" dirty="0" smtClean="0">
                <a:latin typeface="Montserrat Light"/>
              </a:rPr>
              <a:t>。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1" dirty="0">
                <a:latin typeface="Montserrat Light"/>
              </a:rPr>
              <a:t> </a:t>
            </a:r>
            <a:r>
              <a:rPr lang="en-US" altLang="zh-TW" b="1" dirty="0">
                <a:latin typeface="Montserrat Light"/>
              </a:rPr>
              <a:t>https://www.youtube.com/watch?v=gz9ksaeuC3c</a:t>
            </a:r>
            <a:endParaRPr lang="zh-TW" altLang="en-US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363130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886ECA3-447B-444B-990D-7E207D5AE1A1}"/>
              </a:ext>
            </a:extLst>
          </p:cNvPr>
          <p:cNvGrpSpPr/>
          <p:nvPr/>
        </p:nvGrpSpPr>
        <p:grpSpPr>
          <a:xfrm>
            <a:off x="547403" y="2789272"/>
            <a:ext cx="8674807" cy="908229"/>
            <a:chOff x="1964165" y="3118343"/>
            <a:chExt cx="8674807" cy="9082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F5B3E3-4BFC-4C41-AA38-D1E0C0FD3AFE}"/>
                </a:ext>
              </a:extLst>
            </p:cNvPr>
            <p:cNvSpPr txBox="1"/>
            <p:nvPr/>
          </p:nvSpPr>
          <p:spPr>
            <a:xfrm>
              <a:off x="1964165" y="3164798"/>
              <a:ext cx="386553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5000" dirty="0">
                <a:latin typeface="Montserrat Light" panose="00000400000000000000" pitchFamily="50" charset="0"/>
                <a:ea typeface="Montserrat ExtraLight" charset="0"/>
                <a:cs typeface="Montserrat ExtraLight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BE5ACD-B77B-444D-8D39-8C7CA1347B9D}"/>
                </a:ext>
              </a:extLst>
            </p:cNvPr>
            <p:cNvSpPr txBox="1"/>
            <p:nvPr/>
          </p:nvSpPr>
          <p:spPr>
            <a:xfrm>
              <a:off x="7220508" y="3118343"/>
              <a:ext cx="3418464" cy="378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sz="1700" b="1" spc="1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986492" y="2789272"/>
            <a:ext cx="6711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b="1" dirty="0">
                <a:latin typeface="Montserrat Light" panose="00000400000000000000"/>
              </a:rPr>
              <a:t>參</a:t>
            </a:r>
            <a:r>
              <a:rPr lang="zh-TW" altLang="en-US" sz="3600" b="1" dirty="0" smtClean="0">
                <a:latin typeface="Montserrat Light" panose="00000400000000000000"/>
              </a:rPr>
              <a:t>、    顧客</a:t>
            </a:r>
            <a:r>
              <a:rPr lang="zh-TW" altLang="en-US" sz="3600" b="1" dirty="0">
                <a:latin typeface="Montserrat Light" panose="00000400000000000000"/>
              </a:rPr>
              <a:t>客訴與危機處理</a:t>
            </a:r>
          </a:p>
        </p:txBody>
      </p:sp>
    </p:spTree>
    <p:extLst>
      <p:ext uri="{BB962C8B-B14F-4D97-AF65-F5344CB8AC3E}">
        <p14:creationId xmlns:p14="http://schemas.microsoft.com/office/powerpoint/2010/main" val="363708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886ECA3-447B-444B-990D-7E207D5AE1A1}"/>
              </a:ext>
            </a:extLst>
          </p:cNvPr>
          <p:cNvGrpSpPr/>
          <p:nvPr/>
        </p:nvGrpSpPr>
        <p:grpSpPr>
          <a:xfrm>
            <a:off x="547403" y="2789272"/>
            <a:ext cx="8674807" cy="908229"/>
            <a:chOff x="1964165" y="3118343"/>
            <a:chExt cx="8674807" cy="9082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F5B3E3-4BFC-4C41-AA38-D1E0C0FD3AFE}"/>
                </a:ext>
              </a:extLst>
            </p:cNvPr>
            <p:cNvSpPr txBox="1"/>
            <p:nvPr/>
          </p:nvSpPr>
          <p:spPr>
            <a:xfrm>
              <a:off x="1964165" y="3164798"/>
              <a:ext cx="386553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5000" dirty="0">
                <a:latin typeface="Montserrat Light" panose="00000400000000000000" pitchFamily="50" charset="0"/>
                <a:ea typeface="Montserrat ExtraLight" charset="0"/>
                <a:cs typeface="Montserrat ExtraLight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BE5ACD-B77B-444D-8D39-8C7CA1347B9D}"/>
                </a:ext>
              </a:extLst>
            </p:cNvPr>
            <p:cNvSpPr txBox="1"/>
            <p:nvPr/>
          </p:nvSpPr>
          <p:spPr>
            <a:xfrm>
              <a:off x="7220508" y="3118343"/>
              <a:ext cx="3418464" cy="378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endParaRPr lang="en-US" sz="1700" b="1" spc="10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67099" y="654709"/>
            <a:ext cx="113334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dirty="0"/>
              <a:t>依照旅館業管理規則第 </a:t>
            </a:r>
            <a:r>
              <a:rPr lang="en-US" altLang="zh-TW" sz="3600" dirty="0"/>
              <a:t>26 </a:t>
            </a:r>
            <a:r>
              <a:rPr lang="zh-TW" altLang="en-US" sz="3600" dirty="0" smtClean="0"/>
              <a:t>條</a:t>
            </a:r>
            <a:endParaRPr lang="en-US" altLang="zh-TW" sz="3600" dirty="0" smtClean="0"/>
          </a:p>
          <a:p>
            <a:endParaRPr lang="zh-TW" altLang="en-US" sz="3600" dirty="0"/>
          </a:p>
          <a:p>
            <a:r>
              <a:rPr lang="zh-TW" altLang="en-US" sz="3600" dirty="0"/>
              <a:t>旅館業及其從業人員不得有下列行為</a:t>
            </a:r>
            <a:r>
              <a:rPr lang="zh-TW" altLang="en-US" sz="3600" dirty="0" smtClean="0"/>
              <a:t>：</a:t>
            </a:r>
            <a:endParaRPr lang="en-US" altLang="zh-TW" sz="3600" dirty="0" smtClean="0"/>
          </a:p>
          <a:p>
            <a:endParaRPr lang="zh-TW" altLang="en-US" sz="3600" dirty="0"/>
          </a:p>
          <a:p>
            <a:r>
              <a:rPr lang="zh-TW" altLang="en-US" sz="3600" dirty="0"/>
              <a:t>一、糾纏旅客。</a:t>
            </a:r>
          </a:p>
          <a:p>
            <a:r>
              <a:rPr lang="zh-TW" altLang="en-US" sz="3600" dirty="0"/>
              <a:t>二、向旅客額外需索。</a:t>
            </a:r>
          </a:p>
          <a:p>
            <a:r>
              <a:rPr lang="zh-TW" altLang="en-US" sz="3600" dirty="0"/>
              <a:t>三、強行向旅客推銷物品。</a:t>
            </a:r>
          </a:p>
          <a:p>
            <a:r>
              <a:rPr lang="zh-TW" altLang="en-US" sz="3600" dirty="0"/>
              <a:t>四、為旅客媒介色情</a:t>
            </a:r>
            <a:r>
              <a:rPr lang="zh-TW" altLang="en-US" sz="3600" dirty="0" smtClean="0"/>
              <a:t>。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76673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版面配置區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75" b="21275"/>
          <a:stretch>
            <a:fillRect/>
          </a:stretch>
        </p:blipFill>
        <p:spPr>
          <a:xfrm>
            <a:off x="1585965" y="938585"/>
            <a:ext cx="9308758" cy="4839364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622E50E-A144-4B68-AB47-F85778B7C6B5}"/>
              </a:ext>
            </a:extLst>
          </p:cNvPr>
          <p:cNvSpPr/>
          <p:nvPr/>
        </p:nvSpPr>
        <p:spPr>
          <a:xfrm>
            <a:off x="1090990" y="938584"/>
            <a:ext cx="2937672" cy="1619086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35D9D93-A1B8-4619-8760-E7EFFB1E7CDD}"/>
              </a:ext>
            </a:extLst>
          </p:cNvPr>
          <p:cNvSpPr txBox="1"/>
          <p:nvPr/>
        </p:nvSpPr>
        <p:spPr>
          <a:xfrm>
            <a:off x="784034" y="1086136"/>
            <a:ext cx="35515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000" b="1" spc="300" dirty="0" smtClean="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rPr>
              <a:t>顧客客訴</a:t>
            </a:r>
            <a:endParaRPr lang="en-US" altLang="zh-TW" sz="4000" b="1" spc="300" dirty="0" smtClean="0">
              <a:solidFill>
                <a:srgbClr val="000000"/>
              </a:solidFill>
              <a:latin typeface="Montserrat Light" charset="0"/>
              <a:ea typeface="Montserrat Light" charset="0"/>
              <a:cs typeface="Montserrat Light" charset="0"/>
            </a:endParaRPr>
          </a:p>
          <a:p>
            <a:pPr algn="ctr"/>
            <a:r>
              <a:rPr lang="zh-TW" altLang="en-US" sz="4000" b="1" spc="300" dirty="0" smtClean="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rPr>
              <a:t>處理</a:t>
            </a:r>
            <a:endParaRPr lang="en-US" sz="4000" b="1" spc="300" dirty="0">
              <a:solidFill>
                <a:srgbClr val="000000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9947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-17747" y="0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6168566" y="1841745"/>
            <a:ext cx="611374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600" dirty="0" smtClean="0"/>
              <a:t>服務失誤</a:t>
            </a:r>
            <a:endParaRPr lang="en-US" altLang="zh-TW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600" dirty="0" smtClean="0"/>
              <a:t>商品品質或產品價值</a:t>
            </a:r>
            <a:endParaRPr lang="en-US" altLang="zh-TW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600" dirty="0" smtClean="0"/>
              <a:t>環境設施</a:t>
            </a:r>
            <a:endParaRPr lang="en-US" altLang="zh-TW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600" dirty="0" smtClean="0"/>
              <a:t>員工行為</a:t>
            </a:r>
            <a:endParaRPr lang="en-US" altLang="zh-TW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600" dirty="0" smtClean="0"/>
              <a:t>顧客需求之員工反應</a:t>
            </a:r>
            <a:endParaRPr lang="en-US" altLang="zh-TW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600" dirty="0" smtClean="0"/>
              <a:t>問題</a:t>
            </a:r>
            <a:r>
              <a:rPr lang="zh-TW" altLang="en-US" sz="3600" dirty="0"/>
              <a:t>顧客</a:t>
            </a:r>
            <a:endParaRPr lang="en-US" altLang="zh-TW" sz="3600" dirty="0" smtClean="0"/>
          </a:p>
        </p:txBody>
      </p:sp>
      <p:sp>
        <p:nvSpPr>
          <p:cNvPr id="3" name="矩形 2"/>
          <p:cNvSpPr/>
          <p:nvPr/>
        </p:nvSpPr>
        <p:spPr>
          <a:xfrm>
            <a:off x="1552925" y="3549905"/>
            <a:ext cx="25506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 smtClean="0">
                <a:latin typeface="Montserrat Light"/>
              </a:rPr>
              <a:t>    客</a:t>
            </a:r>
            <a:r>
              <a:rPr lang="zh-TW" altLang="en-US" sz="3600" b="1" dirty="0">
                <a:latin typeface="Montserrat Light"/>
              </a:rPr>
              <a:t>訴</a:t>
            </a:r>
            <a:r>
              <a:rPr lang="zh-TW" altLang="en-US" sz="3600" b="1" dirty="0" smtClean="0">
                <a:latin typeface="Montserrat Light"/>
              </a:rPr>
              <a:t>因素</a:t>
            </a:r>
            <a:endParaRPr lang="zh-TW" altLang="en-US" sz="36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168543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-17747" y="0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6078253" y="364417"/>
            <a:ext cx="6113747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服務政策失誤</a:t>
            </a:r>
            <a:endParaRPr lang="en-US" altLang="zh-TW" sz="3200" dirty="0"/>
          </a:p>
          <a:p>
            <a:r>
              <a:rPr lang="zh-TW" altLang="en-US" sz="3200" dirty="0" smtClean="0"/>
              <a:t> </a:t>
            </a:r>
            <a:r>
              <a:rPr lang="zh-TW" altLang="en-US" sz="2800" dirty="0" smtClean="0"/>
              <a:t>旅館</a:t>
            </a:r>
            <a:r>
              <a:rPr lang="zh-TW" altLang="en-US" sz="2800" dirty="0"/>
              <a:t>所訂之現行服務或政策不能</a:t>
            </a:r>
            <a:r>
              <a:rPr lang="zh-TW" altLang="en-US" sz="2800" dirty="0" smtClean="0"/>
              <a:t>符  合</a:t>
            </a:r>
            <a:r>
              <a:rPr lang="zh-TW" altLang="en-US" sz="2800" dirty="0"/>
              <a:t>顧客需求、政策或規定之不連貫性、人員編制無法滿足作業需求等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TW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服務速度</a:t>
            </a:r>
            <a:endParaRPr lang="en-US" altLang="zh-TW" sz="3200" dirty="0" smtClean="0"/>
          </a:p>
          <a:p>
            <a:r>
              <a:rPr lang="zh-TW" altLang="en-US" sz="2800" dirty="0" smtClean="0"/>
              <a:t>服務</a:t>
            </a:r>
            <a:r>
              <a:rPr lang="zh-TW" altLang="en-US" sz="2800" dirty="0"/>
              <a:t>人員之服務速度，超出顧客所能容忍的</a:t>
            </a:r>
            <a:r>
              <a:rPr lang="zh-TW" altLang="en-US" sz="2800" dirty="0" smtClean="0"/>
              <a:t>限度</a:t>
            </a:r>
            <a:endParaRPr lang="en-US" altLang="zh-TW" sz="2800" dirty="0" smtClean="0"/>
          </a:p>
          <a:p>
            <a:endParaRPr lang="en-US" altLang="zh-TW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員工知識或技能不足</a:t>
            </a:r>
            <a:endParaRPr lang="en-US" altLang="zh-TW" sz="3200" dirty="0"/>
          </a:p>
          <a:p>
            <a:r>
              <a:rPr lang="zh-TW" altLang="en-US" sz="3200" dirty="0" smtClean="0"/>
              <a:t> </a:t>
            </a:r>
            <a:r>
              <a:rPr lang="zh-TW" altLang="en-US" sz="2800" dirty="0" smtClean="0"/>
              <a:t>旅館</a:t>
            </a:r>
            <a:r>
              <a:rPr lang="zh-TW" altLang="en-US" sz="2800" dirty="0"/>
              <a:t>服務人員欠缺應該具備的專業知識與技能，無法提供給顧客滿意的答覆或</a:t>
            </a:r>
            <a:r>
              <a:rPr lang="zh-TW" altLang="en-US" sz="2800" dirty="0" smtClean="0"/>
              <a:t>服務</a:t>
            </a:r>
            <a:endParaRPr lang="zh-TW" alt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TW" sz="3600" dirty="0" smtClean="0"/>
          </a:p>
        </p:txBody>
      </p:sp>
      <p:sp>
        <p:nvSpPr>
          <p:cNvPr id="3" name="矩形 2"/>
          <p:cNvSpPr/>
          <p:nvPr/>
        </p:nvSpPr>
        <p:spPr>
          <a:xfrm>
            <a:off x="1677267" y="3549905"/>
            <a:ext cx="24032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dirty="0" smtClean="0"/>
              <a:t>    </a:t>
            </a:r>
            <a:r>
              <a:rPr lang="zh-TW" altLang="en-US" sz="3600" b="1" dirty="0" smtClean="0">
                <a:latin typeface="Montserrat Light"/>
              </a:rPr>
              <a:t>服務</a:t>
            </a:r>
            <a:r>
              <a:rPr lang="zh-TW" altLang="en-US" sz="3600" b="1" dirty="0">
                <a:latin typeface="Montserrat Light"/>
              </a:rPr>
              <a:t>失誤</a:t>
            </a:r>
            <a:endParaRPr lang="en-US" altLang="zh-TW" sz="36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116256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-17747" y="0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6078253" y="1542656"/>
            <a:ext cx="611374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產品品質不佳</a:t>
            </a:r>
            <a:endParaRPr lang="en-US" altLang="zh-TW" sz="3200" dirty="0" smtClean="0"/>
          </a:p>
          <a:p>
            <a:r>
              <a:rPr lang="zh-TW" altLang="en-US" sz="2800" dirty="0" smtClean="0"/>
              <a:t>旅館</a:t>
            </a:r>
            <a:r>
              <a:rPr lang="zh-TW" altLang="en-US" sz="2800" dirty="0"/>
              <a:t>所提供之住宿及餐飲等相關產品，品質欠佳或口味不能滿足顧客需求。 </a:t>
            </a:r>
            <a:endParaRPr lang="zh-TW" alt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TW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未感受物超所值</a:t>
            </a:r>
            <a:endParaRPr lang="en-US" altLang="zh-TW" sz="3200" dirty="0" smtClean="0"/>
          </a:p>
          <a:p>
            <a:r>
              <a:rPr lang="zh-TW" altLang="en-US" sz="2800" dirty="0" smtClean="0"/>
              <a:t>旅館</a:t>
            </a:r>
            <a:r>
              <a:rPr lang="zh-TW" altLang="en-US" sz="2800" dirty="0"/>
              <a:t>所提供之住宿及餐飲等相關產品，未如顧客所預期或未超出期望</a:t>
            </a:r>
          </a:p>
          <a:p>
            <a:endParaRPr lang="en-US" altLang="zh-TW" sz="3200" dirty="0" smtClean="0"/>
          </a:p>
        </p:txBody>
      </p:sp>
      <p:sp>
        <p:nvSpPr>
          <p:cNvPr id="3" name="矩形 2"/>
          <p:cNvSpPr/>
          <p:nvPr/>
        </p:nvSpPr>
        <p:spPr>
          <a:xfrm>
            <a:off x="1911998" y="3327142"/>
            <a:ext cx="223651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/>
              <a:t>商品品質</a:t>
            </a:r>
            <a:r>
              <a:rPr lang="zh-TW" altLang="en-US" sz="3200" b="1" dirty="0" smtClean="0"/>
              <a:t>或</a:t>
            </a:r>
            <a:endParaRPr lang="en-US" altLang="zh-TW" sz="3200" b="1" dirty="0" smtClean="0"/>
          </a:p>
          <a:p>
            <a:r>
              <a:rPr lang="zh-TW" altLang="en-US" sz="3200" b="1" dirty="0" smtClean="0"/>
              <a:t>產品</a:t>
            </a:r>
            <a:r>
              <a:rPr lang="zh-TW" altLang="en-US" sz="3200" b="1" dirty="0"/>
              <a:t>價值</a:t>
            </a:r>
          </a:p>
        </p:txBody>
      </p:sp>
    </p:spTree>
    <p:extLst>
      <p:ext uri="{BB962C8B-B14F-4D97-AF65-F5344CB8AC3E}">
        <p14:creationId xmlns:p14="http://schemas.microsoft.com/office/powerpoint/2010/main" val="306960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0" y="0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6096000" y="588424"/>
            <a:ext cx="6113747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設施故障</a:t>
            </a:r>
            <a:endParaRPr lang="en-US" altLang="zh-TW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TW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TW" sz="3200" dirty="0" smtClean="0"/>
          </a:p>
          <a:p>
            <a:endParaRPr lang="en-US" altLang="zh-TW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設計不良</a:t>
            </a:r>
            <a:endParaRPr lang="en-US" altLang="zh-TW" sz="3200" dirty="0" smtClean="0"/>
          </a:p>
          <a:p>
            <a:r>
              <a:rPr lang="zh-TW" altLang="en-US" sz="2800" dirty="0" smtClean="0"/>
              <a:t> 提供</a:t>
            </a:r>
            <a:r>
              <a:rPr lang="zh-TW" altLang="en-US" sz="2800" dirty="0"/>
              <a:t>之服務環境或設備設施設計不佳，或設計失當所造成顧客的不舒適</a:t>
            </a:r>
            <a:r>
              <a:rPr lang="zh-TW" altLang="en-US" sz="2800" dirty="0" smtClean="0"/>
              <a:t>感</a:t>
            </a:r>
            <a:r>
              <a:rPr lang="zh-TW" altLang="en-US" sz="3200" dirty="0" smtClean="0"/>
              <a:t> </a:t>
            </a:r>
            <a:endParaRPr lang="en-US" altLang="zh-TW" sz="3200" dirty="0" smtClean="0"/>
          </a:p>
          <a:p>
            <a:endParaRPr lang="en-US" altLang="zh-TW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設施不足</a:t>
            </a:r>
            <a:endParaRPr lang="en-US" altLang="zh-TW" sz="3200" dirty="0" smtClean="0"/>
          </a:p>
          <a:p>
            <a:r>
              <a:rPr lang="zh-TW" altLang="en-US" sz="2800" dirty="0" smtClean="0"/>
              <a:t> 旅館</a:t>
            </a:r>
            <a:r>
              <a:rPr lang="zh-TW" altLang="en-US" sz="2800" dirty="0"/>
              <a:t>未能備妥完善或足夠的服務環境或設備設施提供顧客使用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TW" sz="3200" dirty="0" smtClean="0"/>
          </a:p>
        </p:txBody>
      </p:sp>
      <p:sp>
        <p:nvSpPr>
          <p:cNvPr id="3" name="矩形 2"/>
          <p:cNvSpPr/>
          <p:nvPr/>
        </p:nvSpPr>
        <p:spPr>
          <a:xfrm>
            <a:off x="2023464" y="352747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>
                <a:latin typeface="Montserrat Light"/>
              </a:rPr>
              <a:t>環境設施</a:t>
            </a:r>
          </a:p>
        </p:txBody>
      </p:sp>
      <p:sp>
        <p:nvSpPr>
          <p:cNvPr id="2" name="矩形 1"/>
          <p:cNvSpPr/>
          <p:nvPr/>
        </p:nvSpPr>
        <p:spPr>
          <a:xfrm>
            <a:off x="6096000" y="1186882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2800" dirty="0" smtClean="0"/>
              <a:t> 提供</a:t>
            </a:r>
            <a:r>
              <a:rPr lang="zh-TW" altLang="en-US" sz="2800" dirty="0"/>
              <a:t>之服務環境設備設施破損，或維修緩慢費時所造成的顧客的不舒適感</a:t>
            </a:r>
            <a:r>
              <a:rPr lang="zh-TW" altLang="en-US" sz="2800" dirty="0" smtClean="0"/>
              <a:t>。  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0924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0" y="0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6096000" y="965313"/>
            <a:ext cx="611374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個人態度</a:t>
            </a:r>
            <a:endParaRPr lang="en-US" altLang="zh-TW" sz="3200" dirty="0" smtClean="0"/>
          </a:p>
          <a:p>
            <a:r>
              <a:rPr lang="zh-TW" altLang="en-US" sz="2800" dirty="0" smtClean="0"/>
              <a:t> 旅館</a:t>
            </a:r>
            <a:r>
              <a:rPr lang="zh-TW" altLang="en-US" sz="2800" dirty="0"/>
              <a:t>員工對個人工作的認真程度不足，呈現精神渙散、態度鬆散的</a:t>
            </a:r>
            <a:r>
              <a:rPr lang="zh-TW" altLang="en-US" sz="2800" dirty="0" smtClean="0"/>
              <a:t>情形</a:t>
            </a:r>
            <a:endParaRPr lang="en-US" altLang="zh-TW" sz="2800" dirty="0" smtClean="0"/>
          </a:p>
          <a:p>
            <a:r>
              <a:rPr lang="zh-TW" altLang="en-US" sz="2800" dirty="0" smtClean="0"/>
              <a:t> </a:t>
            </a:r>
            <a:endParaRPr lang="en-US" altLang="zh-TW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員工製造的窘境</a:t>
            </a:r>
            <a:endParaRPr lang="en-US" altLang="zh-TW" sz="3200" dirty="0" smtClean="0"/>
          </a:p>
          <a:p>
            <a:r>
              <a:rPr lang="zh-TW" altLang="en-US" sz="2800" dirty="0" smtClean="0"/>
              <a:t> 旅館</a:t>
            </a:r>
            <a:r>
              <a:rPr lang="zh-TW" altLang="en-US" sz="2800" dirty="0"/>
              <a:t>員工所表現出不合形象與儀態的不恰當行為</a:t>
            </a:r>
          </a:p>
          <a:p>
            <a:endParaRPr lang="en-US" altLang="zh-TW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損壞顧客財產</a:t>
            </a:r>
            <a:endParaRPr lang="en-US" altLang="zh-TW" sz="3200" dirty="0" smtClean="0"/>
          </a:p>
          <a:p>
            <a:r>
              <a:rPr lang="zh-TW" altLang="en-US" sz="2800" dirty="0" smtClean="0"/>
              <a:t> 旅館</a:t>
            </a:r>
            <a:r>
              <a:rPr lang="zh-TW" altLang="en-US" sz="2800" dirty="0"/>
              <a:t>服務人員出自於無心或不小心損壞顧客</a:t>
            </a:r>
            <a:r>
              <a:rPr lang="zh-TW" altLang="en-US" sz="2800" dirty="0" smtClean="0"/>
              <a:t>財產</a:t>
            </a:r>
            <a:r>
              <a:rPr lang="zh-TW" altLang="en-US" sz="3200" dirty="0" smtClean="0"/>
              <a:t> </a:t>
            </a:r>
            <a:endParaRPr lang="en-US" altLang="zh-TW" sz="3200" dirty="0" smtClean="0"/>
          </a:p>
        </p:txBody>
      </p:sp>
      <p:sp>
        <p:nvSpPr>
          <p:cNvPr id="3" name="矩形 2"/>
          <p:cNvSpPr/>
          <p:nvPr/>
        </p:nvSpPr>
        <p:spPr>
          <a:xfrm>
            <a:off x="2023464" y="352747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>
                <a:latin typeface="Montserrat Light"/>
              </a:rPr>
              <a:t>員工行為</a:t>
            </a:r>
          </a:p>
        </p:txBody>
      </p:sp>
    </p:spTree>
    <p:extLst>
      <p:ext uri="{BB962C8B-B14F-4D97-AF65-F5344CB8AC3E}">
        <p14:creationId xmlns:p14="http://schemas.microsoft.com/office/powerpoint/2010/main" val="7258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0" y="0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6348710" y="1518092"/>
            <a:ext cx="611374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未符合顧客需求</a:t>
            </a:r>
            <a:endParaRPr lang="en-US" altLang="zh-TW" sz="3200" dirty="0" smtClean="0"/>
          </a:p>
          <a:p>
            <a:r>
              <a:rPr lang="zh-TW" altLang="en-US" sz="2800" dirty="0" smtClean="0"/>
              <a:t> 當</a:t>
            </a:r>
            <a:r>
              <a:rPr lang="zh-TW" altLang="en-US" sz="2800" dirty="0"/>
              <a:t>顧客向旅館提出其認為是合理需求時，旅館服務人員未按照其需求予以安排或響應，致使其不滿意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TW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負面回應</a:t>
            </a:r>
            <a:endParaRPr lang="en-US" altLang="zh-TW" sz="3200" dirty="0" smtClean="0"/>
          </a:p>
          <a:p>
            <a:r>
              <a:rPr lang="zh-TW" altLang="en-US" sz="2800" dirty="0" smtClean="0"/>
              <a:t> 當</a:t>
            </a:r>
            <a:r>
              <a:rPr lang="zh-TW" altLang="en-US" sz="2800" dirty="0"/>
              <a:t>顧客向旅館提出其認為是合理要求時，旅館服務人員不積極幫顧客解決問題、拒絕顧客要求或不理睬與回應</a:t>
            </a:r>
            <a:r>
              <a:rPr lang="zh-TW" altLang="en-US" sz="2800" dirty="0" smtClean="0"/>
              <a:t>顧客</a:t>
            </a:r>
            <a:endParaRPr lang="zh-TW" altLang="en-US" sz="3200" dirty="0"/>
          </a:p>
          <a:p>
            <a:endParaRPr lang="en-US" altLang="zh-TW" sz="3200" dirty="0" smtClean="0"/>
          </a:p>
          <a:p>
            <a:endParaRPr lang="en-US" altLang="zh-TW" sz="3600" dirty="0" smtClean="0"/>
          </a:p>
        </p:txBody>
      </p:sp>
      <p:sp>
        <p:nvSpPr>
          <p:cNvPr id="3" name="矩形 2"/>
          <p:cNvSpPr/>
          <p:nvPr/>
        </p:nvSpPr>
        <p:spPr>
          <a:xfrm>
            <a:off x="1694854" y="3324299"/>
            <a:ext cx="223651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>
                <a:latin typeface="Montserrat Light"/>
              </a:rPr>
              <a:t>顧客需求</a:t>
            </a:r>
            <a:r>
              <a:rPr lang="zh-TW" altLang="en-US" sz="3200" b="1" dirty="0" smtClean="0">
                <a:latin typeface="Montserrat Light"/>
              </a:rPr>
              <a:t>之</a:t>
            </a:r>
            <a:endParaRPr lang="en-US" altLang="zh-TW" sz="3200" b="1" dirty="0" smtClean="0">
              <a:latin typeface="Montserrat Light"/>
            </a:endParaRPr>
          </a:p>
          <a:p>
            <a:r>
              <a:rPr lang="zh-TW" altLang="en-US" sz="3200" b="1" dirty="0" smtClean="0">
                <a:latin typeface="Montserrat Light"/>
              </a:rPr>
              <a:t>員工</a:t>
            </a:r>
            <a:r>
              <a:rPr lang="zh-TW" altLang="en-US" sz="3200" b="1" dirty="0">
                <a:latin typeface="Montserrat Light"/>
              </a:rPr>
              <a:t>反應</a:t>
            </a:r>
          </a:p>
        </p:txBody>
      </p:sp>
    </p:spTree>
    <p:extLst>
      <p:ext uri="{BB962C8B-B14F-4D97-AF65-F5344CB8AC3E}">
        <p14:creationId xmlns:p14="http://schemas.microsoft.com/office/powerpoint/2010/main" val="408800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AFBEB28-7709-43D3-9959-1AFD7EB63178}"/>
              </a:ext>
            </a:extLst>
          </p:cNvPr>
          <p:cNvGrpSpPr/>
          <p:nvPr/>
        </p:nvGrpSpPr>
        <p:grpSpPr>
          <a:xfrm>
            <a:off x="-17747" y="0"/>
            <a:ext cx="6096000" cy="6858000"/>
            <a:chOff x="6096000" y="0"/>
            <a:chExt cx="6096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9C208A-118D-4E6D-B889-2D09D06370E4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E82101-2DDD-4D2B-BF38-4671DE85D89C}"/>
                </a:ext>
              </a:extLst>
            </p:cNvPr>
            <p:cNvGrpSpPr/>
            <p:nvPr/>
          </p:nvGrpSpPr>
          <p:grpSpPr>
            <a:xfrm>
              <a:off x="6867581" y="589761"/>
              <a:ext cx="4552838" cy="3814599"/>
              <a:chOff x="3819002" y="564361"/>
              <a:chExt cx="4552838" cy="38145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1AD04A-E6EB-46DC-B294-BF27AF67468A}"/>
                  </a:ext>
                </a:extLst>
              </p:cNvPr>
              <p:cNvSpPr txBox="1"/>
              <p:nvPr/>
            </p:nvSpPr>
            <p:spPr>
              <a:xfrm>
                <a:off x="3819002" y="564361"/>
                <a:ext cx="4552838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sz="1400" i="1" dirty="0">
                  <a:latin typeface="Alegreya" charset="0"/>
                  <a:ea typeface="Alegreya" charset="0"/>
                  <a:cs typeface="Alegreya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36B5EFA-8F52-4F36-8802-C7D74511FF6E}"/>
                  </a:ext>
                </a:extLst>
              </p:cNvPr>
              <p:cNvSpPr/>
              <p:nvPr/>
            </p:nvSpPr>
            <p:spPr>
              <a:xfrm>
                <a:off x="4652122" y="3271520"/>
                <a:ext cx="2886598" cy="11074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6078253" y="3035032"/>
            <a:ext cx="611374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顧客心態</a:t>
            </a:r>
            <a:endParaRPr lang="en-US" altLang="zh-TW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借題發</a:t>
            </a:r>
            <a:r>
              <a:rPr lang="zh-TW" altLang="en-US" sz="3200" dirty="0"/>
              <a:t>揮</a:t>
            </a:r>
            <a:endParaRPr lang="en-US" altLang="zh-TW" sz="3200" dirty="0" smtClean="0"/>
          </a:p>
          <a:p>
            <a:endParaRPr lang="en-US" altLang="zh-TW" sz="3600" dirty="0" smtClean="0"/>
          </a:p>
        </p:txBody>
      </p:sp>
      <p:sp>
        <p:nvSpPr>
          <p:cNvPr id="3" name="矩形 2"/>
          <p:cNvSpPr/>
          <p:nvPr/>
        </p:nvSpPr>
        <p:spPr>
          <a:xfrm>
            <a:off x="1694854" y="3324299"/>
            <a:ext cx="24208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 smtClean="0">
                <a:latin typeface="Montserrat Light"/>
              </a:rPr>
              <a:t>   問題</a:t>
            </a:r>
            <a:r>
              <a:rPr lang="zh-TW" altLang="en-US" sz="3600" b="1" dirty="0">
                <a:latin typeface="Montserrat Light"/>
              </a:rPr>
              <a:t>顧客</a:t>
            </a:r>
          </a:p>
        </p:txBody>
      </p:sp>
    </p:spTree>
    <p:extLst>
      <p:ext uri="{BB962C8B-B14F-4D97-AF65-F5344CB8AC3E}">
        <p14:creationId xmlns:p14="http://schemas.microsoft.com/office/powerpoint/2010/main" val="21743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A622E50E-A144-4B68-AB47-F85778B7C6B5}"/>
              </a:ext>
            </a:extLst>
          </p:cNvPr>
          <p:cNvSpPr/>
          <p:nvPr/>
        </p:nvSpPr>
        <p:spPr>
          <a:xfrm>
            <a:off x="423138" y="129042"/>
            <a:ext cx="3698101" cy="794153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35D9D93-A1B8-4619-8760-E7EFFB1E7CDD}"/>
              </a:ext>
            </a:extLst>
          </p:cNvPr>
          <p:cNvSpPr txBox="1"/>
          <p:nvPr/>
        </p:nvSpPr>
        <p:spPr>
          <a:xfrm>
            <a:off x="734657" y="276864"/>
            <a:ext cx="462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spc="300" dirty="0" smtClean="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rPr>
              <a:t>顧客抱怨行為</a:t>
            </a:r>
            <a:endParaRPr lang="en-US" altLang="zh-TW" sz="3600" b="1" spc="300" dirty="0" smtClean="0">
              <a:solidFill>
                <a:srgbClr val="000000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138" y="866383"/>
            <a:ext cx="11051939" cy="60555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84275" y="340791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400" dirty="0"/>
              <a:t>學者研究分析</a:t>
            </a:r>
          </a:p>
        </p:txBody>
      </p:sp>
    </p:spTree>
    <p:extLst>
      <p:ext uri="{BB962C8B-B14F-4D97-AF65-F5344CB8AC3E}">
        <p14:creationId xmlns:p14="http://schemas.microsoft.com/office/powerpoint/2010/main" val="38734431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A4267D5-6E47-4705-B131-8398DF02FDC8}"/>
              </a:ext>
            </a:extLst>
          </p:cNvPr>
          <p:cNvSpPr/>
          <p:nvPr/>
        </p:nvSpPr>
        <p:spPr>
          <a:xfrm>
            <a:off x="7225049" y="2458761"/>
            <a:ext cx="4637467" cy="15342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CDCD45-C5E3-4CD2-8AD4-15178A187161}"/>
              </a:ext>
            </a:extLst>
          </p:cNvPr>
          <p:cNvSpPr txBox="1"/>
          <p:nvPr/>
        </p:nvSpPr>
        <p:spPr>
          <a:xfrm>
            <a:off x="7360276" y="2902733"/>
            <a:ext cx="4533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spc="300" dirty="0" smtClean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處理顧客抱怨指南</a:t>
            </a:r>
            <a:r>
              <a:rPr lang="en-US" sz="3600" b="1" spc="300" dirty="0" smtClean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endParaRPr lang="en-US" sz="3600" b="1" spc="300" dirty="0">
              <a:solidFill>
                <a:schemeClr val="bg1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pic>
        <p:nvPicPr>
          <p:cNvPr id="4" name="圖片版面配置區 3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4" r="16754"/>
          <a:stretch>
            <a:fillRect/>
          </a:stretch>
        </p:blipFill>
        <p:spPr>
          <a:xfrm>
            <a:off x="870613" y="541658"/>
            <a:ext cx="6354436" cy="5368483"/>
          </a:xfrm>
        </p:spPr>
      </p:pic>
    </p:spTree>
    <p:extLst>
      <p:ext uri="{BB962C8B-B14F-4D97-AF65-F5344CB8AC3E}">
        <p14:creationId xmlns:p14="http://schemas.microsoft.com/office/powerpoint/2010/main" val="1688211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6B352E9-6A80-4222-9346-1C29508B32B2}"/>
              </a:ext>
            </a:extLst>
          </p:cNvPr>
          <p:cNvSpPr txBox="1"/>
          <p:nvPr/>
        </p:nvSpPr>
        <p:spPr>
          <a:xfrm>
            <a:off x="6130344" y="309093"/>
            <a:ext cx="608688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2800" dirty="0">
                <a:latin typeface="Alegreya" charset="0"/>
                <a:ea typeface="Alegreya" charset="0"/>
                <a:cs typeface="Alegreya" charset="0"/>
              </a:rPr>
              <a:t>旅館對於旅客安全及衛生善加管理，可保障住客權益，亦可維護旅館的形象與聲譽。旅館業者應建立緊急應變編組與措施，旅館各級從業人員及消費者亦應具備防火避難及衛生安全基本常識，從根本維護館內所有人的安全</a:t>
            </a:r>
            <a:r>
              <a:rPr lang="zh-TW" altLang="en-US" sz="1200" dirty="0">
                <a:latin typeface="Alegreya" charset="0"/>
                <a:ea typeface="Alegreya" charset="0"/>
                <a:cs typeface="Alegreya" charset="0"/>
              </a:rPr>
              <a:t>。</a:t>
            </a:r>
            <a:endParaRPr lang="en-US" sz="1200" dirty="0">
              <a:latin typeface="Alegreya" charset="0"/>
              <a:ea typeface="Alegreya" charset="0"/>
              <a:cs typeface="Alegreya" charset="0"/>
            </a:endParaRPr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533400" y="538481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1411833" y="3079082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 smtClean="0"/>
              <a:t>旅客</a:t>
            </a:r>
            <a:r>
              <a:rPr lang="zh-TW" altLang="en-US" sz="3200" b="1" dirty="0"/>
              <a:t>安全維護作業</a:t>
            </a:r>
          </a:p>
        </p:txBody>
      </p:sp>
    </p:spTree>
    <p:extLst>
      <p:ext uri="{BB962C8B-B14F-4D97-AF65-F5344CB8AC3E}">
        <p14:creationId xmlns:p14="http://schemas.microsoft.com/office/powerpoint/2010/main" val="104607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B077F33-6597-4C16-955D-00849300E5BF}"/>
              </a:ext>
            </a:extLst>
          </p:cNvPr>
          <p:cNvGrpSpPr/>
          <p:nvPr/>
        </p:nvGrpSpPr>
        <p:grpSpPr>
          <a:xfrm>
            <a:off x="607829" y="552928"/>
            <a:ext cx="11124826" cy="5262979"/>
            <a:chOff x="2046997" y="2337807"/>
            <a:chExt cx="7956054" cy="436085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2607336-3AFA-4F95-B471-91106C2AA77D}"/>
                </a:ext>
              </a:extLst>
            </p:cNvPr>
            <p:cNvSpPr txBox="1"/>
            <p:nvPr/>
          </p:nvSpPr>
          <p:spPr>
            <a:xfrm>
              <a:off x="5371165" y="2337807"/>
              <a:ext cx="4631886" cy="4360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先處理心情， 再處理事情</a:t>
              </a:r>
            </a:p>
            <a:p>
              <a:pPr marL="342900" indent="-34290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先信任客戶；</a:t>
              </a:r>
              <a:r>
                <a:rPr lang="zh-TW" altLang="en-US" sz="2800" b="1" dirty="0" smtClean="0">
                  <a:latin typeface="Alegreya" charset="0"/>
                  <a:ea typeface="Alegreya" charset="0"/>
                  <a:cs typeface="Alegreya" charset="0"/>
                </a:rPr>
                <a:t>不以</a:t>
              </a: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懷疑或否定的語氣</a:t>
              </a:r>
              <a:r>
                <a:rPr lang="zh-TW" altLang="en-US" sz="2800" b="1" dirty="0" smtClean="0">
                  <a:latin typeface="Alegreya" charset="0"/>
                  <a:ea typeface="Alegreya" charset="0"/>
                  <a:cs typeface="Alegreya" charset="0"/>
                </a:rPr>
                <a:t>質詢，</a:t>
              </a: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回應的方式，以“是的”，“謝謝</a:t>
              </a:r>
              <a:r>
                <a:rPr lang="zh-TW" altLang="en-US" sz="2800" b="1" dirty="0" smtClean="0">
                  <a:latin typeface="Alegreya" charset="0"/>
                  <a:ea typeface="Alegreya" charset="0"/>
                  <a:cs typeface="Alegreya" charset="0"/>
                </a:rPr>
                <a:t>您的</a:t>
              </a: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告知”，對不起，造成不方便“等句字回應。</a:t>
              </a:r>
            </a:p>
            <a:p>
              <a:pPr marL="342900" indent="-34290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zh-TW" altLang="en-US" sz="2800" b="1" dirty="0" smtClean="0">
                  <a:latin typeface="Alegreya" charset="0"/>
                  <a:ea typeface="Alegreya" charset="0"/>
                  <a:cs typeface="Alegreya" charset="0"/>
                </a:rPr>
                <a:t>對事不對人</a:t>
              </a:r>
              <a:endParaRPr lang="zh-TW" altLang="en-US" sz="2800" b="1" dirty="0"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7D101B-1B6F-437A-9CF3-7F726E01F03A}"/>
                </a:ext>
              </a:extLst>
            </p:cNvPr>
            <p:cNvSpPr txBox="1"/>
            <p:nvPr/>
          </p:nvSpPr>
          <p:spPr>
            <a:xfrm>
              <a:off x="2046997" y="4287154"/>
              <a:ext cx="3038853" cy="407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300"/>
                </a:lnSpc>
              </a:pPr>
              <a:r>
                <a:rPr lang="zh-TW" altLang="en-US" sz="3200" b="1" spc="700" dirty="0" smtClean="0">
                  <a:latin typeface="Montserrat Light" charset="0"/>
                  <a:ea typeface="Montserrat Light" charset="0"/>
                  <a:cs typeface="Montserrat Light" charset="0"/>
                </a:rPr>
                <a:t>顧客抱怨處理</a:t>
              </a:r>
              <a:r>
                <a:rPr lang="zh-TW" altLang="en-US" sz="3200" b="1" spc="700" dirty="0">
                  <a:latin typeface="Montserrat Light" charset="0"/>
                  <a:ea typeface="Montserrat Light" charset="0"/>
                  <a:cs typeface="Montserrat Light" charset="0"/>
                </a:rPr>
                <a:t>原則</a:t>
              </a:r>
              <a:r>
                <a:rPr lang="en-US" sz="3200" b="1" spc="700" dirty="0" smtClean="0">
                  <a:latin typeface="Montserrat Light" charset="0"/>
                  <a:ea typeface="Montserrat Light" charset="0"/>
                  <a:cs typeface="Montserrat Light" charset="0"/>
                </a:rPr>
                <a:t> </a:t>
              </a:r>
              <a:endParaRPr lang="en-US" sz="3200" b="1" spc="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E8E2D2D-ED4D-4135-9D28-C7A0232E43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00537" y="3967420"/>
              <a:ext cx="570627" cy="11865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91180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B077F33-6597-4C16-955D-00849300E5BF}"/>
              </a:ext>
            </a:extLst>
          </p:cNvPr>
          <p:cNvGrpSpPr/>
          <p:nvPr/>
        </p:nvGrpSpPr>
        <p:grpSpPr>
          <a:xfrm>
            <a:off x="607829" y="1235038"/>
            <a:ext cx="11240735" cy="4401205"/>
            <a:chOff x="2046997" y="3019917"/>
            <a:chExt cx="8038948" cy="440120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2607336-3AFA-4F95-B471-91106C2AA77D}"/>
                </a:ext>
              </a:extLst>
            </p:cNvPr>
            <p:cNvSpPr txBox="1"/>
            <p:nvPr/>
          </p:nvSpPr>
          <p:spPr>
            <a:xfrm>
              <a:off x="5454059" y="3019917"/>
              <a:ext cx="4631886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zh-TW" altLang="en-US" sz="2800" b="1" dirty="0" smtClean="0">
                  <a:latin typeface="Alegreya" charset="0"/>
                  <a:ea typeface="Alegreya" charset="0"/>
                  <a:cs typeface="Alegreya" charset="0"/>
                </a:rPr>
                <a:t>第一</a:t>
              </a: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時間積極處理；黃金處理時間為</a:t>
              </a:r>
              <a:r>
                <a:rPr lang="zh-TW" altLang="en-US" sz="2800" b="1" dirty="0" smtClean="0">
                  <a:latin typeface="Alegreya" charset="0"/>
                  <a:ea typeface="Alegreya" charset="0"/>
                  <a:cs typeface="Alegreya" charset="0"/>
                </a:rPr>
                <a:t>當天，</a:t>
              </a: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若在</a:t>
              </a:r>
              <a:r>
                <a:rPr lang="zh-TW" altLang="en-US" sz="2800" b="1" dirty="0" smtClean="0">
                  <a:latin typeface="Alegreya" charset="0"/>
                  <a:ea typeface="Alegreya" charset="0"/>
                  <a:cs typeface="Alegreya" charset="0"/>
                </a:rPr>
                <a:t>當天處理</a:t>
              </a: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不完，應主動讓客戶瞭解，</a:t>
              </a:r>
              <a:r>
                <a:rPr lang="zh-TW" altLang="en-US" sz="2800" b="1" dirty="0" smtClean="0">
                  <a:latin typeface="Alegreya" charset="0"/>
                  <a:ea typeface="Alegreya" charset="0"/>
                  <a:cs typeface="Alegreya" charset="0"/>
                </a:rPr>
                <a:t>並解決</a:t>
              </a: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客戶因抱怨事項的不方便或損失。</a:t>
              </a:r>
            </a:p>
            <a:p>
              <a:pPr marL="342900" indent="-34290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zh-TW" altLang="en-US" sz="2800" b="1" dirty="0">
                  <a:latin typeface="Alegreya" charset="0"/>
                  <a:ea typeface="Alegreya" charset="0"/>
                  <a:cs typeface="Alegreya" charset="0"/>
                </a:rPr>
                <a:t>當事人回避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7D101B-1B6F-437A-9CF3-7F726E01F03A}"/>
                </a:ext>
              </a:extLst>
            </p:cNvPr>
            <p:cNvSpPr txBox="1"/>
            <p:nvPr/>
          </p:nvSpPr>
          <p:spPr>
            <a:xfrm>
              <a:off x="2046997" y="4560691"/>
              <a:ext cx="3038853" cy="407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300"/>
                </a:lnSpc>
              </a:pPr>
              <a:r>
                <a:rPr lang="zh-TW" altLang="en-US" sz="3200" b="1" spc="700" dirty="0" smtClean="0">
                  <a:latin typeface="Montserrat Light" charset="0"/>
                  <a:ea typeface="Montserrat Light" charset="0"/>
                  <a:cs typeface="Montserrat Light" charset="0"/>
                </a:rPr>
                <a:t>顧客抱怨處理</a:t>
              </a:r>
              <a:r>
                <a:rPr lang="zh-TW" altLang="en-US" sz="3200" b="1" spc="700" dirty="0">
                  <a:latin typeface="Montserrat Light" charset="0"/>
                  <a:ea typeface="Montserrat Light" charset="0"/>
                  <a:cs typeface="Montserrat Light" charset="0"/>
                </a:rPr>
                <a:t>原則</a:t>
              </a:r>
              <a:r>
                <a:rPr lang="en-US" sz="3200" b="1" spc="700" dirty="0" smtClean="0">
                  <a:latin typeface="Montserrat Light" charset="0"/>
                  <a:ea typeface="Montserrat Light" charset="0"/>
                  <a:cs typeface="Montserrat Light" charset="0"/>
                </a:rPr>
                <a:t> </a:t>
              </a:r>
              <a:endParaRPr lang="en-US" sz="3200" b="1" spc="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E8E2D2D-ED4D-4135-9D28-C7A0232E43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83432" y="4171225"/>
              <a:ext cx="570627" cy="11865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10627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760431" y="3088265"/>
            <a:ext cx="42835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 smtClean="0"/>
              <a:t>             處理顧客抱怨</a:t>
            </a:r>
            <a:r>
              <a:rPr lang="zh-TW" altLang="en-US" sz="2800" b="1" dirty="0"/>
              <a:t>指南</a:t>
            </a:r>
          </a:p>
        </p:txBody>
      </p:sp>
      <p:sp>
        <p:nvSpPr>
          <p:cNvPr id="4" name="矩形 3"/>
          <p:cNvSpPr/>
          <p:nvPr/>
        </p:nvSpPr>
        <p:spPr>
          <a:xfrm>
            <a:off x="5834991" y="1841770"/>
            <a:ext cx="603988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（一）	專心聆聽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（二）	盡量將顧客帶離現場</a:t>
            </a:r>
            <a:r>
              <a:rPr lang="en-US" altLang="zh-TW" sz="2800" b="1" dirty="0">
                <a:latin typeface="Montserrat Light"/>
              </a:rPr>
              <a:t>(</a:t>
            </a:r>
            <a:r>
              <a:rPr lang="zh-TW" altLang="en-US" sz="2800" b="1" dirty="0">
                <a:latin typeface="Montserrat Light"/>
              </a:rPr>
              <a:t>如果現場人多，場面不易控制情況下</a:t>
            </a:r>
            <a:r>
              <a:rPr lang="en-US" altLang="zh-TW" sz="2800" b="1" dirty="0">
                <a:latin typeface="Montserrat Light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（三）	保持冷靜，避免消極態度，不與顧客爭論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（四）	同理心感受，理解顧客有自尊的需求，用嚴肅認真的態度受理投訴</a:t>
            </a:r>
          </a:p>
        </p:txBody>
      </p:sp>
    </p:spTree>
    <p:extLst>
      <p:ext uri="{BB962C8B-B14F-4D97-AF65-F5344CB8AC3E}">
        <p14:creationId xmlns:p14="http://schemas.microsoft.com/office/powerpoint/2010/main" val="114263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760431" y="3088265"/>
            <a:ext cx="42835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 smtClean="0"/>
              <a:t>             處理顧客抱怨</a:t>
            </a:r>
            <a:r>
              <a:rPr lang="zh-TW" altLang="en-US" sz="2800" b="1" dirty="0"/>
              <a:t>指南</a:t>
            </a:r>
          </a:p>
        </p:txBody>
      </p:sp>
      <p:sp>
        <p:nvSpPr>
          <p:cNvPr id="4" name="矩形 3"/>
          <p:cNvSpPr/>
          <p:nvPr/>
        </p:nvSpPr>
        <p:spPr>
          <a:xfrm>
            <a:off x="5834991" y="1841770"/>
            <a:ext cx="603988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（五</a:t>
            </a:r>
            <a:r>
              <a:rPr lang="zh-TW" altLang="en-US" sz="2800" b="1" dirty="0" smtClean="0">
                <a:latin typeface="Montserrat Light"/>
              </a:rPr>
              <a:t>）全神貫注</a:t>
            </a:r>
            <a:r>
              <a:rPr lang="zh-TW" altLang="en-US" sz="2800" b="1" dirty="0">
                <a:latin typeface="Montserrat Light"/>
              </a:rPr>
              <a:t>，仔細聆聽，關切問題本身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（六</a:t>
            </a:r>
            <a:r>
              <a:rPr lang="zh-TW" altLang="en-US" sz="2800" b="1" dirty="0" smtClean="0">
                <a:latin typeface="Montserrat Light"/>
              </a:rPr>
              <a:t>）作</a:t>
            </a:r>
            <a:r>
              <a:rPr lang="zh-TW" altLang="en-US" sz="2800" b="1" dirty="0">
                <a:latin typeface="Montserrat Light"/>
              </a:rPr>
              <a:t>筆記，紀錄要點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（七</a:t>
            </a:r>
            <a:r>
              <a:rPr lang="zh-TW" altLang="en-US" sz="2800" b="1" dirty="0" smtClean="0">
                <a:latin typeface="Montserrat Light"/>
              </a:rPr>
              <a:t>）告訴</a:t>
            </a:r>
            <a:r>
              <a:rPr lang="zh-TW" altLang="en-US" sz="2800" b="1" dirty="0">
                <a:latin typeface="Montserrat Light"/>
              </a:rPr>
              <a:t>客人您將採取的行動，可讓客人抉擇，不做承諾超越權力範圍的事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（八</a:t>
            </a:r>
            <a:r>
              <a:rPr lang="zh-TW" altLang="en-US" sz="2800" b="1" dirty="0" smtClean="0">
                <a:latin typeface="Montserrat Light"/>
              </a:rPr>
              <a:t>）留</a:t>
            </a:r>
            <a:r>
              <a:rPr lang="zh-TW" altLang="en-US" sz="2800" b="1" dirty="0">
                <a:latin typeface="Montserrat Light"/>
              </a:rPr>
              <a:t>有充裕的時間完成補救</a:t>
            </a:r>
          </a:p>
        </p:txBody>
      </p:sp>
    </p:spTree>
    <p:extLst>
      <p:ext uri="{BB962C8B-B14F-4D97-AF65-F5344CB8AC3E}">
        <p14:creationId xmlns:p14="http://schemas.microsoft.com/office/powerpoint/2010/main" val="13802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760431" y="3088265"/>
            <a:ext cx="42835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 smtClean="0"/>
              <a:t>             處理顧客抱怨</a:t>
            </a:r>
            <a:r>
              <a:rPr lang="zh-TW" altLang="en-US" sz="2800" b="1" dirty="0"/>
              <a:t>指南</a:t>
            </a:r>
          </a:p>
        </p:txBody>
      </p:sp>
      <p:sp>
        <p:nvSpPr>
          <p:cNvPr id="4" name="矩形 3"/>
          <p:cNvSpPr/>
          <p:nvPr/>
        </p:nvSpPr>
        <p:spPr>
          <a:xfrm>
            <a:off x="5953004" y="2835728"/>
            <a:ext cx="60398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（九</a:t>
            </a:r>
            <a:r>
              <a:rPr lang="zh-TW" altLang="en-US" sz="2800" b="1" dirty="0" smtClean="0">
                <a:latin typeface="Montserrat Light"/>
              </a:rPr>
              <a:t>）監控</a:t>
            </a:r>
            <a:r>
              <a:rPr lang="zh-TW" altLang="en-US" sz="2800" b="1" dirty="0">
                <a:latin typeface="Montserrat Light"/>
              </a:rPr>
              <a:t>補救工作的過程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（十</a:t>
            </a:r>
            <a:r>
              <a:rPr lang="zh-TW" altLang="en-US" sz="2800" b="1" dirty="0" smtClean="0">
                <a:latin typeface="Montserrat Light"/>
              </a:rPr>
              <a:t>）追蹤</a:t>
            </a:r>
            <a:r>
              <a:rPr lang="zh-TW" altLang="en-US" sz="2800" b="1" dirty="0">
                <a:latin typeface="Montserrat Light"/>
              </a:rPr>
              <a:t>檢查，確保顧客滿意度</a:t>
            </a:r>
          </a:p>
        </p:txBody>
      </p:sp>
    </p:spTree>
    <p:extLst>
      <p:ext uri="{BB962C8B-B14F-4D97-AF65-F5344CB8AC3E}">
        <p14:creationId xmlns:p14="http://schemas.microsoft.com/office/powerpoint/2010/main" val="61977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版面配置區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3" b="4693"/>
          <a:stretch>
            <a:fillRect/>
          </a:stretch>
        </p:blipFill>
        <p:spPr>
          <a:xfrm>
            <a:off x="1638249" y="938584"/>
            <a:ext cx="9218641" cy="4792515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622E50E-A144-4B68-AB47-F85778B7C6B5}"/>
              </a:ext>
            </a:extLst>
          </p:cNvPr>
          <p:cNvSpPr/>
          <p:nvPr/>
        </p:nvSpPr>
        <p:spPr>
          <a:xfrm>
            <a:off x="784034" y="938584"/>
            <a:ext cx="3244628" cy="1619086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35D9D93-A1B8-4619-8760-E7EFFB1E7CDD}"/>
              </a:ext>
            </a:extLst>
          </p:cNvPr>
          <p:cNvSpPr txBox="1"/>
          <p:nvPr/>
        </p:nvSpPr>
        <p:spPr>
          <a:xfrm>
            <a:off x="784034" y="1086136"/>
            <a:ext cx="3551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spc="300" dirty="0" smtClean="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rPr>
              <a:t>顧客抱怨處理</a:t>
            </a:r>
            <a:endParaRPr lang="en-US" altLang="zh-TW" sz="3200" b="1" spc="300" dirty="0" smtClean="0">
              <a:solidFill>
                <a:srgbClr val="000000"/>
              </a:solidFill>
              <a:latin typeface="Montserrat Light" charset="0"/>
              <a:ea typeface="Montserrat Light" charset="0"/>
              <a:cs typeface="Montserrat Light" charset="0"/>
            </a:endParaRPr>
          </a:p>
          <a:p>
            <a:pPr algn="ctr"/>
            <a:r>
              <a:rPr lang="zh-TW" altLang="en-US" sz="3200" b="1" spc="300" dirty="0" smtClean="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rPr>
              <a:t>十大禁忌用語</a:t>
            </a:r>
          </a:p>
        </p:txBody>
      </p:sp>
    </p:spTree>
    <p:extLst>
      <p:ext uri="{BB962C8B-B14F-4D97-AF65-F5344CB8AC3E}">
        <p14:creationId xmlns:p14="http://schemas.microsoft.com/office/powerpoint/2010/main" val="4001756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BC1B9E9-AAB3-4463-9705-B98BF72958C9}"/>
              </a:ext>
            </a:extLst>
          </p:cNvPr>
          <p:cNvSpPr txBox="1"/>
          <p:nvPr/>
        </p:nvSpPr>
        <p:spPr>
          <a:xfrm>
            <a:off x="2726122" y="496180"/>
            <a:ext cx="7486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spc="300" dirty="0">
                <a:latin typeface="+mn-ea"/>
                <a:cs typeface="Montserrat" charset="0"/>
              </a:rPr>
              <a:t>不可能，絕對不可能有這種事情發生</a:t>
            </a:r>
            <a:r>
              <a:rPr lang="zh-TW" altLang="en-US" sz="3200" b="1" spc="300" dirty="0">
                <a:latin typeface="Montserrat" charset="0"/>
                <a:ea typeface="Montserrat" charset="0"/>
                <a:cs typeface="Montserrat" charset="0"/>
              </a:rPr>
              <a:t>！</a:t>
            </a:r>
          </a:p>
        </p:txBody>
      </p:sp>
      <p:pic>
        <p:nvPicPr>
          <p:cNvPr id="3" name="圖片版面配置區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679658" y="296087"/>
            <a:ext cx="1458233" cy="1138851"/>
          </a:xfrm>
        </p:spPr>
      </p:pic>
      <p:pic>
        <p:nvPicPr>
          <p:cNvPr id="33" name="圖片版面配置區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0" y="1633538"/>
            <a:ext cx="1355725" cy="1058862"/>
          </a:xfrm>
        </p:spPr>
      </p:pic>
      <p:pic>
        <p:nvPicPr>
          <p:cNvPr id="35" name="圖片版面配置區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0" y="2970213"/>
            <a:ext cx="1292225" cy="1009650"/>
          </a:xfrm>
        </p:spPr>
      </p:pic>
      <p:pic>
        <p:nvPicPr>
          <p:cNvPr id="36" name="圖片版面配置區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0" y="4297363"/>
            <a:ext cx="1214438" cy="947737"/>
          </a:xfrm>
        </p:spPr>
      </p:pic>
      <p:pic>
        <p:nvPicPr>
          <p:cNvPr id="37" name="圖片版面配置區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0" y="5599113"/>
            <a:ext cx="1046163" cy="815975"/>
          </a:xfrm>
        </p:spPr>
      </p:pic>
      <p:sp>
        <p:nvSpPr>
          <p:cNvPr id="7" name="矩形 6"/>
          <p:cNvSpPr/>
          <p:nvPr/>
        </p:nvSpPr>
        <p:spPr>
          <a:xfrm>
            <a:off x="2726122" y="1895030"/>
            <a:ext cx="8084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>
                <a:latin typeface="Montserrat"/>
              </a:rPr>
              <a:t>這種問題與我無關，請你去問</a:t>
            </a:r>
            <a:r>
              <a:rPr lang="en-US" altLang="zh-TW" sz="2800" b="1" dirty="0">
                <a:latin typeface="Montserrat"/>
              </a:rPr>
              <a:t>×××</a:t>
            </a:r>
            <a:r>
              <a:rPr lang="zh-TW" altLang="en-US" sz="2800" b="1" dirty="0">
                <a:latin typeface="Montserrat"/>
              </a:rPr>
              <a:t>，我們只負責</a:t>
            </a:r>
            <a:r>
              <a:rPr lang="en-US" altLang="zh-TW" sz="2800" b="1" dirty="0">
                <a:latin typeface="Montserrat"/>
              </a:rPr>
              <a:t>×××</a:t>
            </a:r>
          </a:p>
        </p:txBody>
      </p:sp>
      <p:sp>
        <p:nvSpPr>
          <p:cNvPr id="8" name="矩形 7"/>
          <p:cNvSpPr/>
          <p:nvPr/>
        </p:nvSpPr>
        <p:spPr>
          <a:xfrm>
            <a:off x="2836730" y="5745180"/>
            <a:ext cx="3195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嗯，我不太清楚</a:t>
            </a:r>
            <a:r>
              <a:rPr lang="en-US" altLang="zh-TW" sz="2800" b="1" dirty="0"/>
              <a:t>……</a:t>
            </a:r>
          </a:p>
        </p:txBody>
      </p:sp>
      <p:sp>
        <p:nvSpPr>
          <p:cNvPr id="9" name="矩形 8"/>
          <p:cNvSpPr/>
          <p:nvPr/>
        </p:nvSpPr>
        <p:spPr>
          <a:xfrm>
            <a:off x="2726122" y="4509318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我絕對沒說過那種話</a:t>
            </a:r>
          </a:p>
        </p:txBody>
      </p:sp>
      <p:sp>
        <p:nvSpPr>
          <p:cNvPr id="12" name="矩形 11"/>
          <p:cNvSpPr/>
          <p:nvPr/>
        </p:nvSpPr>
        <p:spPr>
          <a:xfrm>
            <a:off x="2726123" y="3213674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這又不是我的錯！我怎麼會知道？</a:t>
            </a:r>
          </a:p>
        </p:txBody>
      </p:sp>
    </p:spTree>
    <p:extLst>
      <p:ext uri="{BB962C8B-B14F-4D97-AF65-F5344CB8AC3E}">
        <p14:creationId xmlns:p14="http://schemas.microsoft.com/office/powerpoint/2010/main" val="180597589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BC1B9E9-AAB3-4463-9705-B98BF72958C9}"/>
              </a:ext>
            </a:extLst>
          </p:cNvPr>
          <p:cNvSpPr txBox="1"/>
          <p:nvPr/>
        </p:nvSpPr>
        <p:spPr>
          <a:xfrm>
            <a:off x="2726122" y="496180"/>
            <a:ext cx="7486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spc="300" dirty="0">
                <a:latin typeface="+mn-ea"/>
                <a:cs typeface="Montserrat" charset="0"/>
              </a:rPr>
              <a:t>這是公司的規定！</a:t>
            </a:r>
          </a:p>
        </p:txBody>
      </p:sp>
      <p:pic>
        <p:nvPicPr>
          <p:cNvPr id="3" name="圖片版面配置區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679658" y="296087"/>
            <a:ext cx="1458233" cy="1138851"/>
          </a:xfrm>
        </p:spPr>
      </p:pic>
      <p:pic>
        <p:nvPicPr>
          <p:cNvPr id="33" name="圖片版面配置區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0" y="1633538"/>
            <a:ext cx="1355725" cy="1058862"/>
          </a:xfrm>
        </p:spPr>
      </p:pic>
      <p:pic>
        <p:nvPicPr>
          <p:cNvPr id="35" name="圖片版面配置區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0" y="2970213"/>
            <a:ext cx="1292225" cy="1009650"/>
          </a:xfrm>
        </p:spPr>
      </p:pic>
      <p:pic>
        <p:nvPicPr>
          <p:cNvPr id="36" name="圖片版面配置區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0" y="4297363"/>
            <a:ext cx="1214438" cy="947737"/>
          </a:xfrm>
        </p:spPr>
      </p:pic>
      <p:pic>
        <p:nvPicPr>
          <p:cNvPr id="37" name="圖片版面配置區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4738"/>
          <a:stretch>
            <a:fillRect/>
          </a:stretch>
        </p:blipFill>
        <p:spPr>
          <a:xfrm>
            <a:off x="0" y="5599113"/>
            <a:ext cx="1046163" cy="815975"/>
          </a:xfrm>
        </p:spPr>
      </p:pic>
      <p:sp>
        <p:nvSpPr>
          <p:cNvPr id="7" name="矩形 6"/>
          <p:cNvSpPr/>
          <p:nvPr/>
        </p:nvSpPr>
        <p:spPr>
          <a:xfrm>
            <a:off x="2726123" y="1901126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>
                <a:latin typeface="Montserrat"/>
              </a:rPr>
              <a:t>改天我再和你聯絡！</a:t>
            </a:r>
          </a:p>
        </p:txBody>
      </p:sp>
      <p:sp>
        <p:nvSpPr>
          <p:cNvPr id="8" name="矩形 7"/>
          <p:cNvSpPr/>
          <p:nvPr/>
        </p:nvSpPr>
        <p:spPr>
          <a:xfrm>
            <a:off x="2836730" y="5745180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不然你要怎樣？</a:t>
            </a:r>
          </a:p>
        </p:txBody>
      </p:sp>
      <p:sp>
        <p:nvSpPr>
          <p:cNvPr id="9" name="矩形 8"/>
          <p:cNvSpPr/>
          <p:nvPr/>
        </p:nvSpPr>
        <p:spPr>
          <a:xfrm>
            <a:off x="2726122" y="4500027"/>
            <a:ext cx="6288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哦！你誤會了，你這樣說，就不對囉！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726123" y="3254874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/>
              <a:t>別急嘛！總會有辦法</a:t>
            </a:r>
            <a:r>
              <a:rPr lang="zh-TW" altLang="en-US" sz="2800" b="1" dirty="0" smtClean="0"/>
              <a:t>的</a:t>
            </a:r>
            <a:endParaRPr lang="zh-TW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113482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1527D6D5-2D56-4937-8EE2-447B70E59B1D}"/>
              </a:ext>
            </a:extLst>
          </p:cNvPr>
          <p:cNvGrpSpPr/>
          <p:nvPr/>
        </p:nvGrpSpPr>
        <p:grpSpPr>
          <a:xfrm>
            <a:off x="726567" y="393455"/>
            <a:ext cx="7631822" cy="5451344"/>
            <a:chOff x="5748945" y="-3519210"/>
            <a:chExt cx="7631822" cy="545134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3E55E93-7115-4A06-9463-054695BF203F}"/>
                </a:ext>
              </a:extLst>
            </p:cNvPr>
            <p:cNvSpPr txBox="1"/>
            <p:nvPr/>
          </p:nvSpPr>
          <p:spPr>
            <a:xfrm>
              <a:off x="5868570" y="1617240"/>
              <a:ext cx="3259196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100" i="1" dirty="0"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8DB7941-7646-4585-965C-CF282605632A}"/>
                </a:ext>
              </a:extLst>
            </p:cNvPr>
            <p:cNvSpPr txBox="1"/>
            <p:nvPr/>
          </p:nvSpPr>
          <p:spPr>
            <a:xfrm>
              <a:off x="5748945" y="-3519210"/>
              <a:ext cx="76318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3200" b="1" spc="300" dirty="0" smtClean="0">
                  <a:latin typeface="Montserrat" charset="0"/>
                  <a:ea typeface="Montserrat" charset="0"/>
                  <a:cs typeface="Montserrat" charset="0"/>
                </a:rPr>
                <a:t>旅館可能發生的危機， 請舉例</a:t>
              </a:r>
              <a:r>
                <a:rPr lang="en-US" altLang="zh-TW" sz="3200" b="1" spc="300" dirty="0" smtClean="0">
                  <a:latin typeface="Montserrat" charset="0"/>
                  <a:ea typeface="Montserrat" charset="0"/>
                  <a:cs typeface="Montserrat" charset="0"/>
                </a:rPr>
                <a:t>???</a:t>
              </a:r>
              <a:endParaRPr lang="en-US" sz="3200" b="1" spc="300" dirty="0"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8CCDF93-3666-4DE1-BE07-D625FC85B9F2}"/>
              </a:ext>
            </a:extLst>
          </p:cNvPr>
          <p:cNvGrpSpPr/>
          <p:nvPr/>
        </p:nvGrpSpPr>
        <p:grpSpPr>
          <a:xfrm>
            <a:off x="8214638" y="5178550"/>
            <a:ext cx="3378820" cy="666249"/>
            <a:chOff x="5868570" y="1265885"/>
            <a:chExt cx="3378820" cy="666249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F0B024C-E7AD-4C5D-98B8-B329584A21BB}"/>
                </a:ext>
              </a:extLst>
            </p:cNvPr>
            <p:cNvSpPr txBox="1"/>
            <p:nvPr/>
          </p:nvSpPr>
          <p:spPr>
            <a:xfrm>
              <a:off x="5868570" y="1617240"/>
              <a:ext cx="3259196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100" i="1" dirty="0"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59CA0AC-E26E-4FCA-B60A-0B2B81C12949}"/>
                </a:ext>
              </a:extLst>
            </p:cNvPr>
            <p:cNvSpPr txBox="1"/>
            <p:nvPr/>
          </p:nvSpPr>
          <p:spPr>
            <a:xfrm>
              <a:off x="5868570" y="1265885"/>
              <a:ext cx="3378820" cy="33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200" spc="300" dirty="0"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pic>
        <p:nvPicPr>
          <p:cNvPr id="13" name="圖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010" y="2099719"/>
            <a:ext cx="3728435" cy="374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2036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2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1288465" y="3167390"/>
            <a:ext cx="3382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 smtClean="0"/>
              <a:t>         </a:t>
            </a:r>
            <a:r>
              <a:rPr lang="zh-TW" altLang="en-US" sz="3200" b="1" dirty="0" smtClean="0"/>
              <a:t>危機管理做法</a:t>
            </a:r>
            <a:endParaRPr lang="zh-TW" altLang="en-US" sz="2800" b="1" dirty="0"/>
          </a:p>
        </p:txBody>
      </p:sp>
      <p:sp>
        <p:nvSpPr>
          <p:cNvPr id="4" name="矩形 3"/>
          <p:cNvSpPr/>
          <p:nvPr/>
        </p:nvSpPr>
        <p:spPr>
          <a:xfrm>
            <a:off x="6012010" y="2226490"/>
            <a:ext cx="61606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建立危機處理</a:t>
            </a:r>
            <a:r>
              <a:rPr lang="zh-TW" altLang="en-US" sz="2800" b="1" dirty="0" smtClean="0">
                <a:latin typeface="Montserrat Light"/>
              </a:rPr>
              <a:t>小組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擬訂可行的危機應變</a:t>
            </a:r>
            <a:r>
              <a:rPr lang="zh-TW" altLang="en-US" sz="2800" b="1" dirty="0" smtClean="0">
                <a:latin typeface="Montserrat Light"/>
              </a:rPr>
              <a:t>計畫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模擬演練</a:t>
            </a:r>
            <a:endParaRPr lang="en-US" altLang="zh-TW" sz="2800" b="1" dirty="0" smtClean="0">
              <a:latin typeface="Montserrat Light"/>
            </a:endParaRPr>
          </a:p>
          <a:p>
            <a:r>
              <a:rPr lang="zh-TW" altLang="en-US" sz="2800" b="1" dirty="0">
                <a:latin typeface="Montserrat Light"/>
              </a:rPr>
              <a:t> </a:t>
            </a:r>
            <a:r>
              <a:rPr lang="zh-TW" altLang="en-US" sz="2800" b="1" dirty="0" smtClean="0">
                <a:latin typeface="Montserrat Light"/>
              </a:rPr>
              <a:t>   </a:t>
            </a:r>
            <a:r>
              <a:rPr lang="en-US" altLang="zh-TW" sz="2800" b="1" dirty="0" smtClean="0">
                <a:latin typeface="Montserrat Light"/>
              </a:rPr>
              <a:t>(</a:t>
            </a:r>
            <a:r>
              <a:rPr lang="zh-TW" altLang="en-US" sz="2800" b="1" dirty="0" smtClean="0">
                <a:latin typeface="Montserrat Light"/>
              </a:rPr>
              <a:t> 消防演練</a:t>
            </a:r>
            <a:r>
              <a:rPr lang="zh-TW" altLang="en-US" sz="2800" b="1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、食物中毒、意外死亡</a:t>
            </a:r>
            <a:r>
              <a:rPr lang="en-US" altLang="zh-TW" sz="2800" b="1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新細明體" panose="02020500000000000000" pitchFamily="18" charset="-120"/>
              </a:rPr>
              <a:t>貫徹標準作業</a:t>
            </a:r>
            <a:r>
              <a:rPr lang="zh-TW" altLang="en-US" sz="2800" b="1" dirty="0" smtClean="0">
                <a:latin typeface="新細明體" panose="02020500000000000000" pitchFamily="18" charset="-120"/>
              </a:rPr>
              <a:t>程式</a:t>
            </a:r>
            <a:endParaRPr lang="en-US" altLang="zh-TW" sz="2800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2743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496A8D9-AF40-40D1-8E6B-041211E76945}"/>
              </a:ext>
            </a:extLst>
          </p:cNvPr>
          <p:cNvSpPr txBox="1"/>
          <p:nvPr/>
        </p:nvSpPr>
        <p:spPr>
          <a:xfrm>
            <a:off x="838467" y="2352903"/>
            <a:ext cx="33600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b="1" dirty="0" smtClean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火災處</a:t>
            </a:r>
            <a:r>
              <a:rPr lang="zh-TW" altLang="en-US" sz="44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理</a:t>
            </a:r>
            <a:endParaRPr lang="en-US" sz="4400" b="1" dirty="0">
              <a:solidFill>
                <a:schemeClr val="bg1"/>
              </a:solidFill>
              <a:latin typeface="Montserrat Light" panose="00000400000000000000" pitchFamily="50" charset="0"/>
              <a:ea typeface="Montserrat ExtraLight" charset="0"/>
              <a:cs typeface="Montserrat ExtraLight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F91A51-66C6-4246-95BA-B974F43B79FF}"/>
              </a:ext>
            </a:extLst>
          </p:cNvPr>
          <p:cNvGrpSpPr/>
          <p:nvPr/>
        </p:nvGrpSpPr>
        <p:grpSpPr>
          <a:xfrm>
            <a:off x="9357716" y="2830181"/>
            <a:ext cx="2935974" cy="836815"/>
            <a:chOff x="457466" y="5169499"/>
            <a:chExt cx="2935974" cy="83681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4DB1BE7-A5C6-4E8D-A5E5-066417E830E8}"/>
                </a:ext>
              </a:extLst>
            </p:cNvPr>
            <p:cNvSpPr txBox="1"/>
            <p:nvPr/>
          </p:nvSpPr>
          <p:spPr>
            <a:xfrm>
              <a:off x="457466" y="5705783"/>
              <a:ext cx="2935974" cy="300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endParaRPr lang="en-US" sz="1200" i="1" dirty="0">
                <a:solidFill>
                  <a:schemeClr val="bg1"/>
                </a:solidFill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9308E1-CC2B-4EA4-B9D1-D3E05EACE5FC}"/>
                </a:ext>
              </a:extLst>
            </p:cNvPr>
            <p:cNvSpPr txBox="1"/>
            <p:nvPr/>
          </p:nvSpPr>
          <p:spPr>
            <a:xfrm>
              <a:off x="596664" y="5169499"/>
              <a:ext cx="1446079" cy="33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200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226795" y="3244333"/>
            <a:ext cx="4965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chemeClr val="bg1"/>
                </a:solidFill>
              </a:rPr>
              <a:t>https://www.youtube.com/watch?v=xo9F7OBRZZA</a:t>
            </a:r>
          </a:p>
        </p:txBody>
      </p:sp>
      <p:pic>
        <p:nvPicPr>
          <p:cNvPr id="4" name="圖片版面配置區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r="21906"/>
          <a:stretch>
            <a:fillRect/>
          </a:stretch>
        </p:blipFill>
        <p:spPr>
          <a:xfrm>
            <a:off x="3966946" y="1665253"/>
            <a:ext cx="3158159" cy="3158159"/>
          </a:xfrm>
        </p:spPr>
      </p:pic>
    </p:spTree>
    <p:extLst>
      <p:ext uri="{BB962C8B-B14F-4D97-AF65-F5344CB8AC3E}">
        <p14:creationId xmlns:p14="http://schemas.microsoft.com/office/powerpoint/2010/main" val="382434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1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1288465" y="3167390"/>
            <a:ext cx="3382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 smtClean="0"/>
              <a:t>         </a:t>
            </a:r>
            <a:r>
              <a:rPr lang="zh-TW" altLang="en-US" sz="3200" b="1" dirty="0" smtClean="0"/>
              <a:t>危機管理做法</a:t>
            </a:r>
            <a:endParaRPr lang="zh-TW" altLang="en-US" sz="2800" b="1" dirty="0"/>
          </a:p>
        </p:txBody>
      </p:sp>
      <p:sp>
        <p:nvSpPr>
          <p:cNvPr id="4" name="矩形 3"/>
          <p:cNvSpPr/>
          <p:nvPr/>
        </p:nvSpPr>
        <p:spPr>
          <a:xfrm>
            <a:off x="6036452" y="2226490"/>
            <a:ext cx="61606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設立</a:t>
            </a:r>
            <a:r>
              <a:rPr lang="zh-TW" altLang="en-US" sz="2800" b="1" dirty="0">
                <a:latin typeface="Montserrat Light"/>
              </a:rPr>
              <a:t>發言人</a:t>
            </a:r>
            <a:r>
              <a:rPr lang="zh-TW" altLang="en-US" sz="2800" b="1" dirty="0" smtClean="0">
                <a:latin typeface="Montserrat Light"/>
              </a:rPr>
              <a:t>制度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成立</a:t>
            </a:r>
            <a:r>
              <a:rPr lang="zh-TW" altLang="en-US" sz="2800" b="1" dirty="0">
                <a:latin typeface="Montserrat Light"/>
              </a:rPr>
              <a:t>危機處理</a:t>
            </a:r>
            <a:r>
              <a:rPr lang="zh-TW" altLang="en-US" sz="2800" b="1" dirty="0" smtClean="0">
                <a:latin typeface="Montserrat Light"/>
              </a:rPr>
              <a:t>小組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制定媒體應對</a:t>
            </a:r>
            <a:r>
              <a:rPr lang="zh-TW" altLang="en-US" sz="2800" b="1" dirty="0" smtClean="0">
                <a:latin typeface="Montserrat Light"/>
              </a:rPr>
              <a:t>策略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latin typeface="Montserrat Light"/>
              </a:rPr>
              <a:t>講求談判</a:t>
            </a:r>
            <a:r>
              <a:rPr lang="zh-TW" altLang="en-US" sz="2800" b="1" dirty="0" smtClean="0">
                <a:latin typeface="Montserrat Light"/>
              </a:rPr>
              <a:t>技巧</a:t>
            </a:r>
            <a:endParaRPr lang="en-US" altLang="zh-TW" sz="2800" b="1" dirty="0" smtClean="0">
              <a:latin typeface="Montserrat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 smtClean="0">
                <a:latin typeface="Montserrat Light"/>
              </a:rPr>
              <a:t>善後與檢討</a:t>
            </a:r>
            <a:endParaRPr lang="zh-TW" altLang="en-US" sz="28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296512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1E8231E-A48F-4C4B-BF2B-FAF51EA27F4C}"/>
              </a:ext>
            </a:extLst>
          </p:cNvPr>
          <p:cNvSpPr/>
          <p:nvPr/>
        </p:nvSpPr>
        <p:spPr>
          <a:xfrm>
            <a:off x="538480" y="2835728"/>
            <a:ext cx="5473530" cy="11865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圖片版面配置區 1"/>
          <p:cNvSpPr>
            <a:spLocks noGrp="1"/>
          </p:cNvSpPr>
          <p:nvPr>
            <p:ph type="pic" sz="quarter" idx="10"/>
          </p:nvPr>
        </p:nvSpPr>
        <p:spPr>
          <a:xfrm>
            <a:off x="275280" y="402191"/>
            <a:ext cx="11658600" cy="5895366"/>
          </a:xfrm>
        </p:spPr>
      </p:sp>
      <p:sp>
        <p:nvSpPr>
          <p:cNvPr id="3" name="矩形 2"/>
          <p:cNvSpPr/>
          <p:nvPr/>
        </p:nvSpPr>
        <p:spPr>
          <a:xfrm>
            <a:off x="1288465" y="3167390"/>
            <a:ext cx="25619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 smtClean="0"/>
              <a:t>         </a:t>
            </a:r>
            <a:r>
              <a:rPr lang="zh-TW" altLang="en-US" sz="3200" b="1" dirty="0" smtClean="0"/>
              <a:t>危機公關</a:t>
            </a:r>
            <a:endParaRPr lang="zh-TW" altLang="en-US" sz="2800" b="1" dirty="0"/>
          </a:p>
        </p:txBody>
      </p:sp>
      <p:sp>
        <p:nvSpPr>
          <p:cNvPr id="4" name="矩形 3"/>
          <p:cNvSpPr/>
          <p:nvPr/>
        </p:nvSpPr>
        <p:spPr>
          <a:xfrm>
            <a:off x="6036452" y="2226490"/>
            <a:ext cx="61606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 smtClean="0">
                <a:latin typeface="Montserrat Light"/>
              </a:rPr>
              <a:t>國際</a:t>
            </a:r>
            <a:r>
              <a:rPr lang="zh-TW" altLang="en-US" sz="2800" b="1" dirty="0">
                <a:latin typeface="Montserrat Light"/>
              </a:rPr>
              <a:t>觀光</a:t>
            </a:r>
            <a:r>
              <a:rPr lang="zh-TW" altLang="en-US" sz="2800" b="1" dirty="0" smtClean="0">
                <a:latin typeface="Montserrat Light"/>
              </a:rPr>
              <a:t>旅館</a:t>
            </a:r>
            <a:endParaRPr lang="en-US" altLang="zh-TW" sz="2800" b="1" dirty="0" smtClean="0">
              <a:latin typeface="Montserrat Light"/>
            </a:endParaRPr>
          </a:p>
          <a:p>
            <a:pPr marL="514350" indent="-514350">
              <a:buAutoNum type="arabicPeriod"/>
            </a:pPr>
            <a:r>
              <a:rPr lang="zh-TW" altLang="en-US" sz="2800" b="1" dirty="0" smtClean="0">
                <a:latin typeface="Montserrat Light"/>
              </a:rPr>
              <a:t>一定</a:t>
            </a:r>
            <a:r>
              <a:rPr lang="zh-TW" altLang="en-US" sz="2800" b="1" dirty="0">
                <a:latin typeface="Montserrat Light"/>
              </a:rPr>
              <a:t>要有人出面 </a:t>
            </a:r>
            <a:endParaRPr lang="en-US" altLang="zh-TW" sz="2800" b="1" dirty="0" smtClean="0">
              <a:latin typeface="Montserrat Light"/>
            </a:endParaRPr>
          </a:p>
          <a:p>
            <a:pPr marL="514350" indent="-514350">
              <a:buAutoNum type="arabicPeriod"/>
            </a:pPr>
            <a:r>
              <a:rPr lang="zh-TW" altLang="en-US" sz="2800" b="1" dirty="0" smtClean="0">
                <a:latin typeface="Montserrat Light"/>
              </a:rPr>
              <a:t>第一</a:t>
            </a:r>
            <a:r>
              <a:rPr lang="zh-TW" altLang="en-US" sz="2800" b="1" dirty="0">
                <a:latin typeface="Montserrat Light"/>
              </a:rPr>
              <a:t>時間做出</a:t>
            </a:r>
            <a:r>
              <a:rPr lang="zh-TW" altLang="en-US" sz="2800" b="1" dirty="0" smtClean="0">
                <a:latin typeface="Montserrat Light"/>
              </a:rPr>
              <a:t>回應</a:t>
            </a:r>
            <a:endParaRPr lang="en-US" altLang="zh-TW" sz="2800" b="1" dirty="0" smtClean="0">
              <a:latin typeface="Montserrat Light"/>
            </a:endParaRPr>
          </a:p>
          <a:p>
            <a:pPr marL="514350" indent="-514350">
              <a:buAutoNum type="arabicPeriod"/>
            </a:pPr>
            <a:r>
              <a:rPr lang="zh-TW" altLang="en-US" sz="2800" b="1" dirty="0" smtClean="0">
                <a:latin typeface="Montserrat Light"/>
              </a:rPr>
              <a:t>真誠</a:t>
            </a:r>
            <a:r>
              <a:rPr lang="zh-TW" altLang="en-US" sz="2800" b="1" dirty="0">
                <a:latin typeface="Montserrat Light"/>
              </a:rPr>
              <a:t>關懷、提供</a:t>
            </a:r>
            <a:r>
              <a:rPr lang="zh-TW" altLang="en-US" sz="2800" b="1" dirty="0" smtClean="0">
                <a:latin typeface="Montserrat Light"/>
              </a:rPr>
              <a:t>事實</a:t>
            </a:r>
            <a:endParaRPr lang="en-US" altLang="zh-TW" sz="2800" b="1" dirty="0" smtClean="0">
              <a:latin typeface="Montserrat Light"/>
            </a:endParaRPr>
          </a:p>
          <a:p>
            <a:pPr marL="514350" indent="-514350">
              <a:buAutoNum type="arabicPeriod"/>
            </a:pPr>
            <a:r>
              <a:rPr lang="zh-TW" altLang="en-US" sz="2800" b="1" dirty="0">
                <a:latin typeface="Montserrat Light"/>
              </a:rPr>
              <a:t>給予信心、展現實力 </a:t>
            </a:r>
          </a:p>
          <a:p>
            <a:pPr marL="514350" indent="-514350">
              <a:buAutoNum type="arabicPeriod"/>
            </a:pPr>
            <a:r>
              <a:rPr lang="zh-TW" altLang="en-US" sz="2800" b="1" dirty="0">
                <a:latin typeface="Montserrat Light"/>
              </a:rPr>
              <a:t>否認、傲慢為大忌 </a:t>
            </a:r>
          </a:p>
          <a:p>
            <a:endParaRPr lang="en-US" altLang="zh-TW" sz="2800" b="1" dirty="0" smtClean="0">
              <a:latin typeface="Montserrat Light"/>
            </a:endParaRPr>
          </a:p>
          <a:p>
            <a:endParaRPr lang="zh-TW" altLang="en-US" sz="2800" b="1" dirty="0">
              <a:latin typeface="Montserrat Light"/>
            </a:endParaRPr>
          </a:p>
          <a:p>
            <a:endParaRPr lang="zh-TW" altLang="en-US" sz="2800" b="1" dirty="0">
              <a:latin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87640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5FB9A398-3FCF-4C78-9D40-375C77501BE2}"/>
              </a:ext>
            </a:extLst>
          </p:cNvPr>
          <p:cNvSpPr txBox="1"/>
          <p:nvPr/>
        </p:nvSpPr>
        <p:spPr>
          <a:xfrm>
            <a:off x="2936383" y="3157307"/>
            <a:ext cx="6436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600" b="1" spc="1200" dirty="0">
                <a:solidFill>
                  <a:srgbClr val="FF0000"/>
                </a:solidFill>
                <a:latin typeface="Montserrat ExtraLight" charset="0"/>
                <a:ea typeface="Montserrat ExtraLight" charset="0"/>
                <a:cs typeface="Montserrat ExtraLight" charset="0"/>
              </a:rPr>
              <a:t>危機是危險，更是</a:t>
            </a:r>
            <a:r>
              <a:rPr lang="zh-TW" altLang="en-US" sz="3600" b="1" spc="1200" dirty="0" smtClean="0">
                <a:solidFill>
                  <a:srgbClr val="FF0000"/>
                </a:solidFill>
                <a:latin typeface="Montserrat ExtraLight" charset="0"/>
                <a:ea typeface="Montserrat ExtraLight" charset="0"/>
                <a:cs typeface="Montserrat ExtraLight" charset="0"/>
              </a:rPr>
              <a:t>轉機</a:t>
            </a:r>
            <a:r>
              <a:rPr lang="en-US" altLang="zh-TW" sz="3600" b="1" spc="1200" dirty="0" smtClean="0">
                <a:solidFill>
                  <a:srgbClr val="FF0000"/>
                </a:solidFill>
                <a:latin typeface="Montserrat ExtraLight" charset="0"/>
                <a:ea typeface="Montserrat ExtraLight" charset="0"/>
                <a:cs typeface="Montserrat ExtraLight" charset="0"/>
              </a:rPr>
              <a:t>!</a:t>
            </a:r>
            <a:endParaRPr lang="en-US" sz="3600" b="1" spc="1200" dirty="0">
              <a:solidFill>
                <a:srgbClr val="FF0000"/>
              </a:solidFill>
              <a:latin typeface="Montserrat ExtraLight" charset="0"/>
              <a:ea typeface="Montserrat ExtraLight" charset="0"/>
              <a:cs typeface="Montserrat Extra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3369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6840D635-148F-4345-A742-DE853A03F4EF}"/>
              </a:ext>
            </a:extLst>
          </p:cNvPr>
          <p:cNvSpPr txBox="1"/>
          <p:nvPr/>
        </p:nvSpPr>
        <p:spPr>
          <a:xfrm>
            <a:off x="811370" y="2517393"/>
            <a:ext cx="106637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參考文獻</a:t>
            </a:r>
          </a:p>
          <a:p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Michael L. </a:t>
            </a:r>
            <a:r>
              <a:rPr lang="en-US" altLang="zh-TW" sz="1600" spc="1200" dirty="0" err="1">
                <a:latin typeface="Montserrat ExtraLight" charset="0"/>
                <a:ea typeface="Montserrat ExtraLight" charset="0"/>
                <a:cs typeface="Montserrat ExtraLight" charset="0"/>
              </a:rPr>
              <a:t>Kasavana</a:t>
            </a:r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, Richard M. Brooks(2012)‧MANAGING FRONT OFFICE OPERATIONS </a:t>
            </a:r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旅館客務部營運與管理 </a:t>
            </a:r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(</a:t>
            </a:r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林漢明、龐麗琴、郭欣易</a:t>
            </a:r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) ‧</a:t>
            </a:r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台北市：鼎茂圖書出版股份有限公司</a:t>
            </a:r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(2012)</a:t>
            </a:r>
          </a:p>
          <a:p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吳勉勤、吳武忠、高任首、徐銀樹</a:t>
            </a:r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(2020) ‧</a:t>
            </a:r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旅館房務管理實務</a:t>
            </a:r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‧</a:t>
            </a:r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新北市：華立圖書股份有限公司、松根出版社</a:t>
            </a:r>
          </a:p>
          <a:p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吳勉勤、吳武忠</a:t>
            </a:r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(2015) ‧</a:t>
            </a:r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旅館房務管理實務</a:t>
            </a:r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-</a:t>
            </a:r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房務管理達人之秘笈</a:t>
            </a:r>
            <a:r>
              <a:rPr lang="en-US" altLang="zh-TW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‧</a:t>
            </a:r>
            <a:r>
              <a:rPr lang="zh-TW" altLang="en-US" sz="1600" spc="1200" dirty="0">
                <a:latin typeface="Montserrat ExtraLight" charset="0"/>
                <a:ea typeface="Montserrat ExtraLight" charset="0"/>
                <a:cs typeface="Montserrat ExtraLight" charset="0"/>
              </a:rPr>
              <a:t>新北市：華立圖書股份有限公司、松根出版社</a:t>
            </a:r>
          </a:p>
        </p:txBody>
      </p:sp>
    </p:spTree>
    <p:extLst>
      <p:ext uri="{BB962C8B-B14F-4D97-AF65-F5344CB8AC3E}">
        <p14:creationId xmlns:p14="http://schemas.microsoft.com/office/powerpoint/2010/main" val="2833242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496A8D9-AF40-40D1-8E6B-041211E76945}"/>
              </a:ext>
            </a:extLst>
          </p:cNvPr>
          <p:cNvSpPr txBox="1"/>
          <p:nvPr/>
        </p:nvSpPr>
        <p:spPr>
          <a:xfrm>
            <a:off x="838467" y="2352903"/>
            <a:ext cx="33600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b="1" dirty="0" smtClean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火災處</a:t>
            </a:r>
            <a:r>
              <a:rPr lang="zh-TW" altLang="en-US" sz="44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理</a:t>
            </a:r>
            <a:endParaRPr lang="en-US" sz="4400" b="1" dirty="0">
              <a:solidFill>
                <a:schemeClr val="bg1"/>
              </a:solidFill>
              <a:latin typeface="Montserrat Light" panose="00000400000000000000" pitchFamily="50" charset="0"/>
              <a:ea typeface="Montserrat ExtraLight" charset="0"/>
              <a:cs typeface="Montserrat ExtraLight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F91A51-66C6-4246-95BA-B974F43B79FF}"/>
              </a:ext>
            </a:extLst>
          </p:cNvPr>
          <p:cNvGrpSpPr/>
          <p:nvPr/>
        </p:nvGrpSpPr>
        <p:grpSpPr>
          <a:xfrm>
            <a:off x="9357716" y="2830181"/>
            <a:ext cx="2935974" cy="836815"/>
            <a:chOff x="457466" y="5169499"/>
            <a:chExt cx="2935974" cy="83681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4DB1BE7-A5C6-4E8D-A5E5-066417E830E8}"/>
                </a:ext>
              </a:extLst>
            </p:cNvPr>
            <p:cNvSpPr txBox="1"/>
            <p:nvPr/>
          </p:nvSpPr>
          <p:spPr>
            <a:xfrm>
              <a:off x="457466" y="5705783"/>
              <a:ext cx="2935974" cy="300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endParaRPr lang="en-US" sz="1200" i="1" dirty="0">
                <a:solidFill>
                  <a:schemeClr val="bg1"/>
                </a:solidFill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9308E1-CC2B-4EA4-B9D1-D3E05EACE5FC}"/>
                </a:ext>
              </a:extLst>
            </p:cNvPr>
            <p:cNvSpPr txBox="1"/>
            <p:nvPr/>
          </p:nvSpPr>
          <p:spPr>
            <a:xfrm>
              <a:off x="596664" y="5169499"/>
              <a:ext cx="1446079" cy="33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200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pic>
        <p:nvPicPr>
          <p:cNvPr id="4" name="圖片版面配置區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r="21906"/>
          <a:stretch>
            <a:fillRect/>
          </a:stretch>
        </p:blipFill>
        <p:spPr>
          <a:xfrm>
            <a:off x="3325595" y="1937650"/>
            <a:ext cx="3158159" cy="3158159"/>
          </a:xfrm>
        </p:spPr>
      </p:pic>
      <p:sp>
        <p:nvSpPr>
          <p:cNvPr id="3" name="矩形 2"/>
          <p:cNvSpPr/>
          <p:nvPr/>
        </p:nvSpPr>
        <p:spPr>
          <a:xfrm>
            <a:off x="6879519" y="1327894"/>
            <a:ext cx="4956393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>
                <a:solidFill>
                  <a:schemeClr val="bg1"/>
                </a:solidFill>
              </a:rPr>
              <a:t>依過去的火災案例，形成火災最主要的</a:t>
            </a:r>
            <a:r>
              <a:rPr lang="zh-TW" altLang="en-US" sz="2800" b="1" dirty="0" smtClean="0">
                <a:solidFill>
                  <a:schemeClr val="bg1"/>
                </a:solidFill>
              </a:rPr>
              <a:t>原因</a:t>
            </a:r>
            <a:endParaRPr lang="en-US" altLang="zh-TW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未及時發現火災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通報延遲或延誤報案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初期滅火失敗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火源處理不當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避難引導不當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滅火設備未發揮作用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建築構造不良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800" b="1" dirty="0">
                <a:solidFill>
                  <a:schemeClr val="bg1"/>
                </a:solidFill>
              </a:rPr>
              <a:t>裝飾材料不當</a:t>
            </a:r>
          </a:p>
          <a:p>
            <a:endParaRPr lang="zh-TW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34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496A8D9-AF40-40D1-8E6B-041211E76945}"/>
              </a:ext>
            </a:extLst>
          </p:cNvPr>
          <p:cNvSpPr txBox="1"/>
          <p:nvPr/>
        </p:nvSpPr>
        <p:spPr>
          <a:xfrm>
            <a:off x="838467" y="2352903"/>
            <a:ext cx="33600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b="1" dirty="0" smtClean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消防</a:t>
            </a:r>
            <a:r>
              <a:rPr lang="zh-TW" altLang="en-US" sz="44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ExtraLight" charset="0"/>
                <a:cs typeface="Montserrat ExtraLight" charset="0"/>
              </a:rPr>
              <a:t>常識</a:t>
            </a:r>
            <a:endParaRPr lang="en-US" sz="4400" b="1" dirty="0">
              <a:solidFill>
                <a:schemeClr val="bg1"/>
              </a:solidFill>
              <a:latin typeface="Montserrat Light" panose="00000400000000000000" pitchFamily="50" charset="0"/>
              <a:ea typeface="Montserrat ExtraLight" charset="0"/>
              <a:cs typeface="Montserrat ExtraLight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F91A51-66C6-4246-95BA-B974F43B79FF}"/>
              </a:ext>
            </a:extLst>
          </p:cNvPr>
          <p:cNvGrpSpPr/>
          <p:nvPr/>
        </p:nvGrpSpPr>
        <p:grpSpPr>
          <a:xfrm>
            <a:off x="9736633" y="2948057"/>
            <a:ext cx="2935974" cy="836815"/>
            <a:chOff x="457466" y="5169499"/>
            <a:chExt cx="2935974" cy="83681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4DB1BE7-A5C6-4E8D-A5E5-066417E830E8}"/>
                </a:ext>
              </a:extLst>
            </p:cNvPr>
            <p:cNvSpPr txBox="1"/>
            <p:nvPr/>
          </p:nvSpPr>
          <p:spPr>
            <a:xfrm>
              <a:off x="457466" y="5705783"/>
              <a:ext cx="2935974" cy="300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endParaRPr lang="en-US" sz="1200" i="1" dirty="0">
                <a:solidFill>
                  <a:schemeClr val="bg1"/>
                </a:solidFill>
                <a:latin typeface="Alegreya" charset="0"/>
                <a:ea typeface="Alegreya" charset="0"/>
                <a:cs typeface="Alegreya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9308E1-CC2B-4EA4-B9D1-D3E05EACE5FC}"/>
                </a:ext>
              </a:extLst>
            </p:cNvPr>
            <p:cNvSpPr txBox="1"/>
            <p:nvPr/>
          </p:nvSpPr>
          <p:spPr>
            <a:xfrm>
              <a:off x="596664" y="5169499"/>
              <a:ext cx="1446079" cy="33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200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pic>
        <p:nvPicPr>
          <p:cNvPr id="4" name="圖片版面配置區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r="21906"/>
          <a:stretch>
            <a:fillRect/>
          </a:stretch>
        </p:blipFill>
        <p:spPr>
          <a:xfrm>
            <a:off x="3325595" y="1937650"/>
            <a:ext cx="3158159" cy="3158159"/>
          </a:xfrm>
        </p:spPr>
      </p:pic>
      <p:sp>
        <p:nvSpPr>
          <p:cNvPr id="2" name="矩形 1"/>
          <p:cNvSpPr/>
          <p:nvPr/>
        </p:nvSpPr>
        <p:spPr>
          <a:xfrm>
            <a:off x="6976947" y="2209169"/>
            <a:ext cx="47557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>
                <a:solidFill>
                  <a:schemeClr val="bg1"/>
                </a:solidFill>
              </a:rPr>
              <a:t>消防安全目標並非僅靠設置消防安全設備即可達成，仍須要平時妥善的維護管理及危急時正確的使用方能奏效</a:t>
            </a:r>
          </a:p>
        </p:txBody>
      </p:sp>
    </p:spTree>
    <p:extLst>
      <p:ext uri="{BB962C8B-B14F-4D97-AF65-F5344CB8AC3E}">
        <p14:creationId xmlns:p14="http://schemas.microsoft.com/office/powerpoint/2010/main" val="63370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720BA49-1177-41B8-96B8-21A6D549978A}"/>
              </a:ext>
            </a:extLst>
          </p:cNvPr>
          <p:cNvSpPr txBox="1"/>
          <p:nvPr/>
        </p:nvSpPr>
        <p:spPr>
          <a:xfrm>
            <a:off x="3371850" y="1806932"/>
            <a:ext cx="87085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2800" b="1" dirty="0" smtClean="0">
                <a:latin typeface="Montserrat Light" charset="0"/>
                <a:ea typeface="Montserrat Light" charset="0"/>
                <a:cs typeface="Montserrat Light" charset="0"/>
              </a:rPr>
              <a:t>火災</a:t>
            </a:r>
            <a:r>
              <a:rPr lang="zh-TW" altLang="en-US" sz="2800" b="1" dirty="0">
                <a:latin typeface="Montserrat Light" charset="0"/>
                <a:ea typeface="Montserrat Light" charset="0"/>
                <a:cs typeface="Montserrat Light" charset="0"/>
              </a:rPr>
              <a:t>撲滅的方式</a:t>
            </a:r>
            <a:r>
              <a:rPr lang="en-US" altLang="zh-TW" sz="2800" b="1" dirty="0" smtClean="0">
                <a:latin typeface="Montserrat Light" charset="0"/>
                <a:ea typeface="Montserrat Light" charset="0"/>
                <a:cs typeface="Montserrat Light" charset="0"/>
              </a:rPr>
              <a:t>:</a:t>
            </a:r>
            <a:r>
              <a:rPr lang="zh-TW" altLang="en-US" sz="2800" b="1" dirty="0" smtClean="0"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窒息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(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隔絕空氣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                           冷卻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(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降低溫度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                           拆除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(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移去可燃物體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)</a:t>
            </a:r>
            <a:endParaRPr lang="zh-TW" altLang="en-US" sz="2800" dirty="0">
              <a:latin typeface="Montserrat Light" charset="0"/>
              <a:ea typeface="Montserrat Light" charset="0"/>
              <a:cs typeface="Montserrat Light" charset="0"/>
            </a:endParaRPr>
          </a:p>
          <a:p>
            <a:pPr>
              <a:lnSpc>
                <a:spcPct val="200000"/>
              </a:lnSpc>
            </a:pPr>
            <a:r>
              <a:rPr lang="zh-TW" altLang="en-US" sz="2800" b="1" dirty="0">
                <a:latin typeface="Montserrat Light" charset="0"/>
                <a:ea typeface="Montserrat Light" charset="0"/>
                <a:cs typeface="Montserrat Light" charset="0"/>
              </a:rPr>
              <a:t>火災類別</a:t>
            </a:r>
            <a:r>
              <a:rPr lang="en-US" altLang="zh-TW" sz="2800" b="1" dirty="0">
                <a:latin typeface="Montserrat Light" charset="0"/>
                <a:ea typeface="Montserrat Light" charset="0"/>
                <a:cs typeface="Montserrat Light" charset="0"/>
              </a:rPr>
              <a:t>: 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A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類火災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-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普通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火災 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B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類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火災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-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油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類火災 </a:t>
            </a:r>
            <a:endParaRPr lang="en-US" altLang="zh-TW" sz="2800" dirty="0" smtClean="0">
              <a:latin typeface="Montserrat Light" charset="0"/>
              <a:ea typeface="Montserrat Light" charset="0"/>
              <a:cs typeface="Montserrat Light" charset="0"/>
            </a:endParaRPr>
          </a:p>
          <a:p>
            <a:pPr>
              <a:lnSpc>
                <a:spcPct val="200000"/>
              </a:lnSpc>
            </a:pP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               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C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類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火災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-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電器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火災 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D</a:t>
            </a:r>
            <a:r>
              <a:rPr lang="zh-TW" altLang="en-US" sz="2800" dirty="0">
                <a:latin typeface="Montserrat Light" charset="0"/>
                <a:ea typeface="Montserrat Light" charset="0"/>
                <a:cs typeface="Montserrat Light" charset="0"/>
              </a:rPr>
              <a:t>類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火災</a:t>
            </a:r>
            <a:r>
              <a:rPr lang="en-US" altLang="zh-TW" sz="2800" dirty="0" smtClean="0">
                <a:latin typeface="Montserrat Light" charset="0"/>
                <a:ea typeface="Montserrat Light" charset="0"/>
                <a:cs typeface="Montserrat Light" charset="0"/>
              </a:rPr>
              <a:t>-</a:t>
            </a:r>
            <a:r>
              <a:rPr lang="zh-TW" altLang="en-US" sz="2800" dirty="0" smtClean="0">
                <a:latin typeface="Montserrat Light" charset="0"/>
                <a:ea typeface="Montserrat Light" charset="0"/>
                <a:cs typeface="Montserrat Light" charset="0"/>
              </a:rPr>
              <a:t>金屬火災</a:t>
            </a:r>
            <a:endParaRPr lang="zh-TW" altLang="en-US" sz="2800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D3DE63-42D6-4BE4-BCE1-C0504136377C}"/>
              </a:ext>
            </a:extLst>
          </p:cNvPr>
          <p:cNvSpPr txBox="1"/>
          <p:nvPr/>
        </p:nvSpPr>
        <p:spPr>
          <a:xfrm>
            <a:off x="841756" y="676938"/>
            <a:ext cx="4186237" cy="90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4000" b="1" spc="300" dirty="0">
                <a:latin typeface="Montserrat SemiBold" charset="0"/>
                <a:ea typeface="Montserrat SemiBold" charset="0"/>
                <a:cs typeface="Montserrat SemiBold" charset="0"/>
              </a:rPr>
              <a:t>消防</a:t>
            </a:r>
            <a:r>
              <a:rPr lang="zh-TW" altLang="en-US" sz="4000" b="1" spc="300" dirty="0" smtClean="0">
                <a:latin typeface="Montserrat SemiBold" charset="0"/>
                <a:ea typeface="Montserrat SemiBold" charset="0"/>
                <a:cs typeface="Montserrat SemiBold" charset="0"/>
              </a:rPr>
              <a:t>常識</a:t>
            </a:r>
            <a:r>
              <a:rPr lang="en-US" altLang="zh-TW" sz="4000" b="1" spc="300" dirty="0" smtClean="0">
                <a:latin typeface="Montserrat SemiBold" charset="0"/>
                <a:ea typeface="Montserrat SemiBold" charset="0"/>
                <a:cs typeface="Montserrat SemiBold" charset="0"/>
              </a:rPr>
              <a:t> </a:t>
            </a:r>
            <a:endParaRPr lang="en-US" altLang="zh-TW" sz="4000" b="1" spc="300" dirty="0">
              <a:latin typeface="Montserrat SemiBold" charset="0"/>
              <a:ea typeface="Montserrat SemiBold" charset="0"/>
              <a:cs typeface="Montserrat SemiBold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5DC0AA8-DCAA-431C-9F1C-2DC09EC075B8}"/>
              </a:ext>
            </a:extLst>
          </p:cNvPr>
          <p:cNvCxnSpPr/>
          <p:nvPr/>
        </p:nvCxnSpPr>
        <p:spPr>
          <a:xfrm>
            <a:off x="3371850" y="1655178"/>
            <a:ext cx="7100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275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交通部觀光局-簡報格式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交通部觀光局-簡報格式" id="{53473839-AC6E-4F1D-9F92-FB8D4C860C8B}" vid="{CA358477-D72A-4A3E-A8C3-E7AECD2CF1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觀光局 佈景模板0325</Template>
  <TotalTime>10442</TotalTime>
  <Words>2834</Words>
  <Application>Microsoft Office PowerPoint</Application>
  <PresentationFormat>寬螢幕</PresentationFormat>
  <Paragraphs>313</Paragraphs>
  <Slides>63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63</vt:i4>
      </vt:variant>
    </vt:vector>
  </HeadingPairs>
  <TitlesOfParts>
    <vt:vector size="74" baseType="lpstr">
      <vt:lpstr>Alegreya</vt:lpstr>
      <vt:lpstr>Montserrat</vt:lpstr>
      <vt:lpstr>Montserrat ExtraLight</vt:lpstr>
      <vt:lpstr>Montserrat Light</vt:lpstr>
      <vt:lpstr>Montserrat SemiBold</vt:lpstr>
      <vt:lpstr>微軟正黑體</vt:lpstr>
      <vt:lpstr>新細明體</vt:lpstr>
      <vt:lpstr>Arial</vt:lpstr>
      <vt:lpstr>Calibri</vt:lpstr>
      <vt:lpstr>Calibri Light</vt:lpstr>
      <vt:lpstr>交通部觀光局-簡報格式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Chang 張Kary 嘉齡</cp:lastModifiedBy>
  <cp:revision>819</cp:revision>
  <dcterms:created xsi:type="dcterms:W3CDTF">2016-09-24T10:56:48Z</dcterms:created>
  <dcterms:modified xsi:type="dcterms:W3CDTF">2021-03-31T04:35:54Z</dcterms:modified>
</cp:coreProperties>
</file>