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32"/>
  </p:notesMasterIdLst>
  <p:handoutMasterIdLst>
    <p:handoutMasterId r:id="rId33"/>
  </p:handoutMasterIdLst>
  <p:sldIdLst>
    <p:sldId id="364" r:id="rId2"/>
    <p:sldId id="320" r:id="rId3"/>
    <p:sldId id="354" r:id="rId4"/>
    <p:sldId id="323" r:id="rId5"/>
    <p:sldId id="345" r:id="rId6"/>
    <p:sldId id="346" r:id="rId7"/>
    <p:sldId id="347" r:id="rId8"/>
    <p:sldId id="355" r:id="rId9"/>
    <p:sldId id="325" r:id="rId10"/>
    <p:sldId id="348" r:id="rId11"/>
    <p:sldId id="358" r:id="rId12"/>
    <p:sldId id="359" r:id="rId13"/>
    <p:sldId id="361" r:id="rId14"/>
    <p:sldId id="362" r:id="rId15"/>
    <p:sldId id="360" r:id="rId16"/>
    <p:sldId id="357" r:id="rId17"/>
    <p:sldId id="326" r:id="rId18"/>
    <p:sldId id="349" r:id="rId19"/>
    <p:sldId id="350" r:id="rId20"/>
    <p:sldId id="329" r:id="rId21"/>
    <p:sldId id="333" r:id="rId22"/>
    <p:sldId id="331" r:id="rId23"/>
    <p:sldId id="353" r:id="rId24"/>
    <p:sldId id="335" r:id="rId25"/>
    <p:sldId id="351" r:id="rId26"/>
    <p:sldId id="299" r:id="rId27"/>
    <p:sldId id="322" r:id="rId28"/>
    <p:sldId id="356" r:id="rId29"/>
    <p:sldId id="289" r:id="rId30"/>
    <p:sldId id="352" r:id="rId31"/>
  </p:sldIdLst>
  <p:sldSz cx="12192000" cy="6858000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2" autoAdjust="0"/>
    <p:restoredTop sz="94660"/>
  </p:normalViewPr>
  <p:slideViewPr>
    <p:cSldViewPr snapToGrid="0">
      <p:cViewPr varScale="1">
        <p:scale>
          <a:sx n="65" d="100"/>
          <a:sy n="65" d="100"/>
        </p:scale>
        <p:origin x="57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75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pPr/>
              <a:t>3/31/2021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pPr/>
              <a:t>3/31/2021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1CD702-2EA1-4070-8D3A-95FA19438C18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402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" y="-361950"/>
            <a:ext cx="121898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旅宿業行銷業務專員職能基準單元課程</a:t>
            </a:r>
            <a:r>
              <a:rPr lang="en-US" altLang="zh-TW"/>
              <a:t>-T5</a:t>
            </a:r>
            <a:r>
              <a:rPr lang="zh-TW" altLang="en-US"/>
              <a:t>維護客戶關係</a:t>
            </a:r>
            <a:r>
              <a:rPr lang="en-US" altLang="zh-TW"/>
              <a:t>_</a:t>
            </a:r>
            <a:r>
              <a:rPr lang="zh-TW" altLang="en-US"/>
              <a:t>客戶資料庫採礦術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7E4EF-A1BD-40F4-AB7B-04F084DD99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52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7832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FC249-7F40-4F04-A813-7BB05BCB43EB}" type="datetime1">
              <a:rPr lang="zh-TW" altLang="en-US" smtClean="0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4F787-E581-40D6-A0D3-F6CAE624BA2D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684024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3767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F8FAD-043C-4E4E-B8A0-8AEBA8367767}" type="datetime1">
              <a:rPr lang="zh-TW" altLang="en-US" smtClean="0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D1FA2-E46F-4BF1-805E-447AB6E7ED7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0114922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EF1F57-9123-4C1E-933C-12298FD3CA2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22350"/>
            <a:ext cx="4686300" cy="4813300"/>
          </a:xfrm>
          <a:custGeom>
            <a:avLst/>
            <a:gdLst>
              <a:gd name="connsiteX0" fmla="*/ 0 w 4686300"/>
              <a:gd name="connsiteY0" fmla="*/ 0 h 4813300"/>
              <a:gd name="connsiteX1" fmla="*/ 4686300 w 4686300"/>
              <a:gd name="connsiteY1" fmla="*/ 0 h 4813300"/>
              <a:gd name="connsiteX2" fmla="*/ 4686300 w 4686300"/>
              <a:gd name="connsiteY2" fmla="*/ 4813300 h 4813300"/>
              <a:gd name="connsiteX3" fmla="*/ 0 w 4686300"/>
              <a:gd name="connsiteY3" fmla="*/ 4813300 h 481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6300" h="4813300">
                <a:moveTo>
                  <a:pt x="0" y="0"/>
                </a:moveTo>
                <a:lnTo>
                  <a:pt x="4686300" y="0"/>
                </a:lnTo>
                <a:lnTo>
                  <a:pt x="4686300" y="4813300"/>
                </a:lnTo>
                <a:lnTo>
                  <a:pt x="0" y="4813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3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680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EB38832-20E3-43A9-9579-DF4DB4D559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21714" y="856348"/>
            <a:ext cx="5370286" cy="6001652"/>
          </a:xfrm>
          <a:custGeom>
            <a:avLst/>
            <a:gdLst>
              <a:gd name="connsiteX0" fmla="*/ 0 w 5370286"/>
              <a:gd name="connsiteY0" fmla="*/ 0 h 6001652"/>
              <a:gd name="connsiteX1" fmla="*/ 5370286 w 5370286"/>
              <a:gd name="connsiteY1" fmla="*/ 0 h 6001652"/>
              <a:gd name="connsiteX2" fmla="*/ 5370286 w 5370286"/>
              <a:gd name="connsiteY2" fmla="*/ 6001652 h 6001652"/>
              <a:gd name="connsiteX3" fmla="*/ 0 w 5370286"/>
              <a:gd name="connsiteY3" fmla="*/ 6001652 h 6001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0286" h="6001652">
                <a:moveTo>
                  <a:pt x="0" y="0"/>
                </a:moveTo>
                <a:lnTo>
                  <a:pt x="5370286" y="0"/>
                </a:lnTo>
                <a:lnTo>
                  <a:pt x="5370286" y="6001652"/>
                </a:lnTo>
                <a:lnTo>
                  <a:pt x="0" y="60016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3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3913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15ABC3E-48C2-439C-ADB6-1DFD3B4BBE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42900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3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342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4E24A11-89B9-43CD-869C-A6FB0EAABF3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5370286"/>
              <a:gd name="connsiteY0" fmla="*/ 0 h 6001652"/>
              <a:gd name="connsiteX1" fmla="*/ 5370286 w 5370286"/>
              <a:gd name="connsiteY1" fmla="*/ 0 h 6001652"/>
              <a:gd name="connsiteX2" fmla="*/ 5370286 w 5370286"/>
              <a:gd name="connsiteY2" fmla="*/ 6001652 h 6001652"/>
              <a:gd name="connsiteX3" fmla="*/ 0 w 5370286"/>
              <a:gd name="connsiteY3" fmla="*/ 6001652 h 6001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0286" h="6001652">
                <a:moveTo>
                  <a:pt x="0" y="0"/>
                </a:moveTo>
                <a:lnTo>
                  <a:pt x="5370286" y="0"/>
                </a:lnTo>
                <a:lnTo>
                  <a:pt x="5370286" y="6001652"/>
                </a:lnTo>
                <a:lnTo>
                  <a:pt x="0" y="60016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3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668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73E330B-CB60-4BDB-92D3-6C92224D122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93858" y="685800"/>
            <a:ext cx="5486400" cy="5486400"/>
          </a:xfrm>
          <a:custGeom>
            <a:avLst/>
            <a:gdLst>
              <a:gd name="connsiteX0" fmla="*/ 2743200 w 5486400"/>
              <a:gd name="connsiteY0" fmla="*/ 0 h 5486400"/>
              <a:gd name="connsiteX1" fmla="*/ 5486400 w 5486400"/>
              <a:gd name="connsiteY1" fmla="*/ 2743200 h 5486400"/>
              <a:gd name="connsiteX2" fmla="*/ 2743200 w 5486400"/>
              <a:gd name="connsiteY2" fmla="*/ 5486400 h 5486400"/>
              <a:gd name="connsiteX3" fmla="*/ 0 w 5486400"/>
              <a:gd name="connsiteY3" fmla="*/ 2743200 h 5486400"/>
              <a:gd name="connsiteX4" fmla="*/ 2743200 w 5486400"/>
              <a:gd name="connsiteY4" fmla="*/ 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6400" h="5486400">
                <a:moveTo>
                  <a:pt x="2743200" y="0"/>
                </a:moveTo>
                <a:cubicBezTo>
                  <a:pt x="4258228" y="0"/>
                  <a:pt x="5486400" y="1228172"/>
                  <a:pt x="5486400" y="2743200"/>
                </a:cubicBezTo>
                <a:cubicBezTo>
                  <a:pt x="5486400" y="4258228"/>
                  <a:pt x="4258228" y="5486400"/>
                  <a:pt x="2743200" y="5486400"/>
                </a:cubicBezTo>
                <a:cubicBezTo>
                  <a:pt x="1228172" y="5486400"/>
                  <a:pt x="0" y="4258228"/>
                  <a:pt x="0" y="2743200"/>
                </a:cubicBezTo>
                <a:cubicBezTo>
                  <a:pt x="0" y="1228172"/>
                  <a:pt x="1228172" y="0"/>
                  <a:pt x="27432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3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1311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7867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7B333C7-BAB1-4670-AB9B-6F11875473A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86284" y="1606942"/>
            <a:ext cx="2901114" cy="2901114"/>
          </a:xfrm>
          <a:custGeom>
            <a:avLst/>
            <a:gdLst>
              <a:gd name="connsiteX0" fmla="*/ 1450557 w 2901114"/>
              <a:gd name="connsiteY0" fmla="*/ 0 h 2901114"/>
              <a:gd name="connsiteX1" fmla="*/ 2901114 w 2901114"/>
              <a:gd name="connsiteY1" fmla="*/ 1450557 h 2901114"/>
              <a:gd name="connsiteX2" fmla="*/ 1450557 w 2901114"/>
              <a:gd name="connsiteY2" fmla="*/ 2901114 h 2901114"/>
              <a:gd name="connsiteX3" fmla="*/ 0 w 2901114"/>
              <a:gd name="connsiteY3" fmla="*/ 1450557 h 2901114"/>
              <a:gd name="connsiteX4" fmla="*/ 1450557 w 2901114"/>
              <a:gd name="connsiteY4" fmla="*/ 0 h 2901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1114" h="2901114">
                <a:moveTo>
                  <a:pt x="1450557" y="0"/>
                </a:moveTo>
                <a:cubicBezTo>
                  <a:pt x="2251678" y="0"/>
                  <a:pt x="2901114" y="649436"/>
                  <a:pt x="2901114" y="1450557"/>
                </a:cubicBezTo>
                <a:cubicBezTo>
                  <a:pt x="2901114" y="2251678"/>
                  <a:pt x="2251678" y="2901114"/>
                  <a:pt x="1450557" y="2901114"/>
                </a:cubicBezTo>
                <a:cubicBezTo>
                  <a:pt x="649436" y="2901114"/>
                  <a:pt x="0" y="2251678"/>
                  <a:pt x="0" y="1450557"/>
                </a:cubicBezTo>
                <a:cubicBezTo>
                  <a:pt x="0" y="649436"/>
                  <a:pt x="649436" y="0"/>
                  <a:pt x="14505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C1720E-0FA1-40D1-8A61-9C013E1C600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904602" y="1606942"/>
            <a:ext cx="2901114" cy="2901114"/>
          </a:xfrm>
          <a:custGeom>
            <a:avLst/>
            <a:gdLst>
              <a:gd name="connsiteX0" fmla="*/ 1450557 w 2901114"/>
              <a:gd name="connsiteY0" fmla="*/ 0 h 2901114"/>
              <a:gd name="connsiteX1" fmla="*/ 2901114 w 2901114"/>
              <a:gd name="connsiteY1" fmla="*/ 1450557 h 2901114"/>
              <a:gd name="connsiteX2" fmla="*/ 1450557 w 2901114"/>
              <a:gd name="connsiteY2" fmla="*/ 2901114 h 2901114"/>
              <a:gd name="connsiteX3" fmla="*/ 0 w 2901114"/>
              <a:gd name="connsiteY3" fmla="*/ 1450557 h 2901114"/>
              <a:gd name="connsiteX4" fmla="*/ 1450557 w 2901114"/>
              <a:gd name="connsiteY4" fmla="*/ 0 h 2901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1114" h="2901114">
                <a:moveTo>
                  <a:pt x="1450557" y="0"/>
                </a:moveTo>
                <a:cubicBezTo>
                  <a:pt x="2251678" y="0"/>
                  <a:pt x="2901114" y="649436"/>
                  <a:pt x="2901114" y="1450557"/>
                </a:cubicBezTo>
                <a:cubicBezTo>
                  <a:pt x="2901114" y="2251678"/>
                  <a:pt x="2251678" y="2901114"/>
                  <a:pt x="1450557" y="2901114"/>
                </a:cubicBezTo>
                <a:cubicBezTo>
                  <a:pt x="649436" y="2901114"/>
                  <a:pt x="0" y="2251678"/>
                  <a:pt x="0" y="1450557"/>
                </a:cubicBezTo>
                <a:cubicBezTo>
                  <a:pt x="0" y="649436"/>
                  <a:pt x="649436" y="0"/>
                  <a:pt x="14505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4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3793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3550ACE-27C3-4186-B334-4C55E74CDEA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1" y="2480378"/>
            <a:ext cx="2753181" cy="1899809"/>
          </a:xfrm>
          <a:custGeom>
            <a:avLst/>
            <a:gdLst>
              <a:gd name="connsiteX0" fmla="*/ 0 w 2753181"/>
              <a:gd name="connsiteY0" fmla="*/ 0 h 1899809"/>
              <a:gd name="connsiteX1" fmla="*/ 2753181 w 2753181"/>
              <a:gd name="connsiteY1" fmla="*/ 0 h 1899809"/>
              <a:gd name="connsiteX2" fmla="*/ 2753181 w 2753181"/>
              <a:gd name="connsiteY2" fmla="*/ 1899809 h 1899809"/>
              <a:gd name="connsiteX3" fmla="*/ 0 w 2753181"/>
              <a:gd name="connsiteY3" fmla="*/ 1899809 h 1899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181" h="1899809">
                <a:moveTo>
                  <a:pt x="0" y="0"/>
                </a:moveTo>
                <a:lnTo>
                  <a:pt x="2753181" y="0"/>
                </a:lnTo>
                <a:lnTo>
                  <a:pt x="2753181" y="1899809"/>
                </a:lnTo>
                <a:lnTo>
                  <a:pt x="0" y="18998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4CCF936-1DB5-44C1-8B40-90F8470E83D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572001" y="4380190"/>
            <a:ext cx="2753181" cy="1899809"/>
          </a:xfrm>
          <a:custGeom>
            <a:avLst/>
            <a:gdLst>
              <a:gd name="connsiteX0" fmla="*/ 0 w 2753181"/>
              <a:gd name="connsiteY0" fmla="*/ 0 h 1899809"/>
              <a:gd name="connsiteX1" fmla="*/ 2753181 w 2753181"/>
              <a:gd name="connsiteY1" fmla="*/ 0 h 1899809"/>
              <a:gd name="connsiteX2" fmla="*/ 2753181 w 2753181"/>
              <a:gd name="connsiteY2" fmla="*/ 1899809 h 1899809"/>
              <a:gd name="connsiteX3" fmla="*/ 0 w 2753181"/>
              <a:gd name="connsiteY3" fmla="*/ 1899809 h 1899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181" h="1899809">
                <a:moveTo>
                  <a:pt x="0" y="0"/>
                </a:moveTo>
                <a:lnTo>
                  <a:pt x="2753181" y="0"/>
                </a:lnTo>
                <a:lnTo>
                  <a:pt x="2753181" y="1899809"/>
                </a:lnTo>
                <a:lnTo>
                  <a:pt x="0" y="18998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0102729-6670-49A3-AA79-27AEA02F029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1" y="580571"/>
            <a:ext cx="2753181" cy="1899809"/>
          </a:xfrm>
          <a:custGeom>
            <a:avLst/>
            <a:gdLst>
              <a:gd name="connsiteX0" fmla="*/ 0 w 2753181"/>
              <a:gd name="connsiteY0" fmla="*/ 0 h 1899809"/>
              <a:gd name="connsiteX1" fmla="*/ 2753181 w 2753181"/>
              <a:gd name="connsiteY1" fmla="*/ 0 h 1899809"/>
              <a:gd name="connsiteX2" fmla="*/ 2753181 w 2753181"/>
              <a:gd name="connsiteY2" fmla="*/ 1899809 h 1899809"/>
              <a:gd name="connsiteX3" fmla="*/ 0 w 2753181"/>
              <a:gd name="connsiteY3" fmla="*/ 1899809 h 1899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181" h="1899809">
                <a:moveTo>
                  <a:pt x="0" y="0"/>
                </a:moveTo>
                <a:lnTo>
                  <a:pt x="2753181" y="0"/>
                </a:lnTo>
                <a:lnTo>
                  <a:pt x="2753181" y="1899809"/>
                </a:lnTo>
                <a:lnTo>
                  <a:pt x="0" y="18998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5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1533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5A1C6-2A51-4BB4-A19C-7FF610627C5C}" type="datetime1">
              <a:rPr lang="zh-TW" altLang="en-US" smtClean="0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6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DF7A7-C342-4201-96CE-A4A697AB8396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9335654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F02E9E-E938-470F-9CD6-A242C6CACF7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32706" y="5410202"/>
            <a:ext cx="9526588" cy="1447799"/>
          </a:xfrm>
          <a:custGeom>
            <a:avLst/>
            <a:gdLst>
              <a:gd name="connsiteX0" fmla="*/ 215335 w 9526588"/>
              <a:gd name="connsiteY0" fmla="*/ 0 h 1447799"/>
              <a:gd name="connsiteX1" fmla="*/ 9311253 w 9526588"/>
              <a:gd name="connsiteY1" fmla="*/ 0 h 1447799"/>
              <a:gd name="connsiteX2" fmla="*/ 9526588 w 9526588"/>
              <a:gd name="connsiteY2" fmla="*/ 215335 h 1447799"/>
              <a:gd name="connsiteX3" fmla="*/ 9526588 w 9526588"/>
              <a:gd name="connsiteY3" fmla="*/ 1447799 h 1447799"/>
              <a:gd name="connsiteX4" fmla="*/ 0 w 9526588"/>
              <a:gd name="connsiteY4" fmla="*/ 1447799 h 1447799"/>
              <a:gd name="connsiteX5" fmla="*/ 0 w 9526588"/>
              <a:gd name="connsiteY5" fmla="*/ 215335 h 1447799"/>
              <a:gd name="connsiteX6" fmla="*/ 215335 w 9526588"/>
              <a:gd name="connsiteY6" fmla="*/ 0 h 144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26588" h="1447799">
                <a:moveTo>
                  <a:pt x="215335" y="0"/>
                </a:moveTo>
                <a:lnTo>
                  <a:pt x="9311253" y="0"/>
                </a:lnTo>
                <a:cubicBezTo>
                  <a:pt x="9430179" y="0"/>
                  <a:pt x="9526588" y="96409"/>
                  <a:pt x="9526588" y="215335"/>
                </a:cubicBezTo>
                <a:lnTo>
                  <a:pt x="9526588" y="1447799"/>
                </a:lnTo>
                <a:lnTo>
                  <a:pt x="0" y="1447799"/>
                </a:lnTo>
                <a:lnTo>
                  <a:pt x="0" y="215335"/>
                </a:lnTo>
                <a:cubicBezTo>
                  <a:pt x="0" y="96409"/>
                  <a:pt x="96409" y="0"/>
                  <a:pt x="2153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3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9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1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7C4A9-49CF-4554-B22B-B8B6528F6B99}" type="datetime1">
              <a:rPr lang="zh-TW" altLang="en-US" smtClean="0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F9F5E-956E-4835-AC51-636446B999B3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1175631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052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5973C-BBD7-42E4-9FCD-AE93457FF176}" type="datetime1">
              <a:rPr lang="zh-TW" altLang="en-US" smtClean="0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626B-5AD2-4F0A-ADB5-A5C5691F26EE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466630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0839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B527D-FA5A-43EB-B557-56403A72055A}" type="datetime1">
              <a:rPr lang="zh-TW" altLang="en-US" smtClean="0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91B2A-F37C-4433-BBF6-C506C431E3DC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9895153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0364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5AF86-5A02-4969-A21E-2E74C7CF3327}" type="datetime1">
              <a:rPr lang="zh-TW" altLang="en-US" smtClean="0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D4ACB-077A-43A8-B89F-2FD0BB84C062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2615342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1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56F55-FE78-48B1-B59C-9FB5461EC5C6}" type="datetime1">
              <a:rPr lang="zh-TW" altLang="en-US" smtClean="0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DA9B3-EB25-4D26-94EA-D5B8566541E0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3371305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1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F8E8F-AF7A-4D1E-AC57-17E72775A3F8}" type="datetime1">
              <a:rPr lang="zh-TW" altLang="en-US" smtClean="0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1E515-FBEF-4424-A37E-F2E927590384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0500539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1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/>
              <a:t>按一下圖示以新增圖片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A9E5D-0910-4FE2-9C62-D81E7D6E8A0E}" type="datetime1">
              <a:rPr lang="zh-TW" altLang="en-US" smtClean="0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29FD9-8D86-43A8-8D77-3B68E2DD785B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949864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B662934-A22B-4F47-8A6C-32E552849E87}" type="datetime1">
              <a:rPr lang="zh-TW" altLang="en-US" smtClean="0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086E7CD-C40D-4863-8CD9-F1982E3198BC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8276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  <p:sldLayoutId id="2147483751" r:id="rId18"/>
    <p:sldLayoutId id="2147483752" r:id="rId19"/>
    <p:sldLayoutId id="2147483700" r:id="rId20"/>
  </p:sldLayoutIdLst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kknews.cc/education/vq23m2.html" TargetMode="Externa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-342901"/>
            <a:ext cx="12192000" cy="6858000"/>
          </a:xfrm>
          <a:prstGeom prst="rect">
            <a:avLst/>
          </a:prstGeom>
          <a:solidFill>
            <a:srgbClr val="FFF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774258"/>
            <a:ext cx="12192000" cy="5083742"/>
          </a:xfrm>
          <a:prstGeom prst="rect">
            <a:avLst/>
          </a:prstGeom>
          <a:gradFill flip="none" rotWithShape="1">
            <a:gsLst>
              <a:gs pos="0">
                <a:srgbClr val="F6AD3C"/>
              </a:gs>
              <a:gs pos="40000">
                <a:srgbClr val="F6AD3C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89703" y="1140541"/>
            <a:ext cx="6146519" cy="3095129"/>
          </a:xfrm>
        </p:spPr>
        <p:txBody>
          <a:bodyPr rtlCol="0">
            <a:noAutofit/>
          </a:bodyPr>
          <a:lstStyle/>
          <a:p>
            <a:pPr algn="l">
              <a:defRPr/>
            </a:pPr>
            <a:r>
              <a:rPr lang="zh-TW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旅館職涯發展計畫案 </a:t>
            </a:r>
            <a:endParaRPr lang="en-US" altLang="zh-TW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>
              <a:defRPr/>
            </a:pPr>
            <a:endParaRPr lang="en-US" altLang="zh-TW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>
              <a:defRPr/>
            </a:pP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房務人員</a:t>
            </a:r>
            <a:r>
              <a:rPr lang="en-US" altLang="zh-T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T2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房務服務作業</a:t>
            </a:r>
            <a:endParaRPr lang="en-US" altLang="zh-TW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>
              <a:defRPr/>
            </a:pP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第二單元</a:t>
            </a:r>
          </a:p>
          <a:p>
            <a:pPr algn="l">
              <a:defRPr/>
            </a:pP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客房服務與顧客習性建立</a:t>
            </a:r>
          </a:p>
          <a:p>
            <a:pPr algn="l"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課程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教材簡報</a:t>
            </a:r>
          </a:p>
        </p:txBody>
      </p:sp>
      <p:pic>
        <p:nvPicPr>
          <p:cNvPr id="35847" name="圖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253037"/>
            <a:ext cx="3281363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圖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213" y="-342901"/>
            <a:ext cx="32527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線接點 8"/>
          <p:cNvCxnSpPr/>
          <p:nvPr/>
        </p:nvCxnSpPr>
        <p:spPr>
          <a:xfrm>
            <a:off x="593990" y="1774825"/>
            <a:ext cx="7440085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593990" y="1676400"/>
            <a:ext cx="7440085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212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580570" y="580571"/>
            <a:ext cx="5515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房務服勤前準備工作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C62DB7-C701-4C5A-8020-085F5F2DCB35}"/>
              </a:ext>
            </a:extLst>
          </p:cNvPr>
          <p:cNvGrpSpPr/>
          <p:nvPr/>
        </p:nvGrpSpPr>
        <p:grpSpPr>
          <a:xfrm>
            <a:off x="284570" y="2179094"/>
            <a:ext cx="6107430" cy="2392963"/>
            <a:chOff x="5800000" y="1896699"/>
            <a:chExt cx="6107430" cy="239296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236CBA-798F-41BF-9BA1-14A55CF546A6}"/>
                </a:ext>
              </a:extLst>
            </p:cNvPr>
            <p:cNvSpPr txBox="1"/>
            <p:nvPr/>
          </p:nvSpPr>
          <p:spPr>
            <a:xfrm>
              <a:off x="6096000" y="1896699"/>
              <a:ext cx="30099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8428EF-72BB-451E-992A-DEA5975F3603}"/>
                </a:ext>
              </a:extLst>
            </p:cNvPr>
            <p:cNvSpPr txBox="1"/>
            <p:nvPr/>
          </p:nvSpPr>
          <p:spPr>
            <a:xfrm>
              <a:off x="5800000" y="1896699"/>
              <a:ext cx="6107430" cy="239296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 marL="285750" indent="-285750">
                <a:lnSpc>
                  <a:spcPts val="2300"/>
                </a:lnSpc>
                <a:buFont typeface="Arial" panose="020B0604020202020204" pitchFamily="34" charset="0"/>
                <a:buChar char="•"/>
              </a:pPr>
              <a:r>
                <a:rPr lang="zh-TW" altLang="en-US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準備工作車 </a:t>
              </a:r>
              <a:endParaRPr lang="en-US" altLang="zh-TW" sz="32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 marL="285750" indent="-285750">
                <a:lnSpc>
                  <a:spcPts val="2300"/>
                </a:lnSpc>
                <a:buFont typeface="Arial" panose="020B0604020202020204" pitchFamily="34" charset="0"/>
                <a:buChar char="•"/>
              </a:pPr>
              <a:endParaRPr lang="en-US" altLang="zh-TW" sz="32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r>
                <a:rPr lang="en-US" altLang="zh-TW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(</a:t>
              </a:r>
              <a:r>
                <a:rPr lang="zh-TW" altLang="en-US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檢查車上用品數量是否足夠，</a:t>
              </a:r>
              <a:endParaRPr lang="en-US" altLang="zh-TW" sz="32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r>
                <a:rPr lang="zh-TW" altLang="en-US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並依序整齊排列</a:t>
              </a:r>
              <a:r>
                <a:rPr lang="en-US" altLang="zh-TW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)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CDC6775D-9A05-4CF7-984C-F53E6E89791A}"/>
              </a:ext>
            </a:extLst>
          </p:cNvPr>
          <p:cNvSpPr/>
          <p:nvPr/>
        </p:nvSpPr>
        <p:spPr>
          <a:xfrm rot="10800000">
            <a:off x="4383314" y="0"/>
            <a:ext cx="7808686" cy="7808686"/>
          </a:xfrm>
          <a:prstGeom prst="rt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637CCC-45C4-48D1-8909-D6A94E589F1F}"/>
              </a:ext>
            </a:extLst>
          </p:cNvPr>
          <p:cNvSpPr/>
          <p:nvPr/>
        </p:nvSpPr>
        <p:spPr>
          <a:xfrm>
            <a:off x="5893858" y="685800"/>
            <a:ext cx="5486400" cy="5486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98BE6AC-3DDC-4932-8001-04DEE00D178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r="166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5219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193183" y="214095"/>
            <a:ext cx="5515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房務布巾車</a:t>
            </a:r>
            <a:r>
              <a:rPr lang="zh-TW" altLang="en-US" sz="28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  <a:ea typeface="新細明體" panose="02020500000000000000" pitchFamily="18" charset="-120"/>
              </a:rPr>
              <a:t>、備品車</a:t>
            </a:r>
            <a:endParaRPr lang="zh-TW" altLang="en-US" sz="28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236CBA-798F-41BF-9BA1-14A55CF546A6}"/>
              </a:ext>
            </a:extLst>
          </p:cNvPr>
          <p:cNvSpPr txBox="1"/>
          <p:nvPr/>
        </p:nvSpPr>
        <p:spPr>
          <a:xfrm>
            <a:off x="580570" y="2179094"/>
            <a:ext cx="3009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0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637CCC-45C4-48D1-8909-D6A94E589F1F}"/>
              </a:ext>
            </a:extLst>
          </p:cNvPr>
          <p:cNvSpPr/>
          <p:nvPr/>
        </p:nvSpPr>
        <p:spPr>
          <a:xfrm>
            <a:off x="5893858" y="685800"/>
            <a:ext cx="5486400" cy="5486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255" y="1523685"/>
            <a:ext cx="4917489" cy="4872987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3F987EC7-52A3-412F-BC86-CDD6349F69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744" y="1514160"/>
            <a:ext cx="6667500" cy="4448175"/>
          </a:xfrm>
          <a:prstGeom prst="rect">
            <a:avLst/>
          </a:prstGeom>
        </p:spPr>
      </p:pic>
      <p:sp>
        <p:nvSpPr>
          <p:cNvPr id="14" name="文字方塊 13">
            <a:extLst>
              <a:ext uri="{FF2B5EF4-FFF2-40B4-BE49-F238E27FC236}">
                <a16:creationId xmlns:a16="http://schemas.microsoft.com/office/drawing/2014/main" id="{D96D7C9F-F567-4303-8185-9DC46D77A82E}"/>
              </a:ext>
            </a:extLst>
          </p:cNvPr>
          <p:cNvSpPr txBox="1"/>
          <p:nvPr/>
        </p:nvSpPr>
        <p:spPr>
          <a:xfrm>
            <a:off x="4954744" y="6020036"/>
            <a:ext cx="6770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dirty="0"/>
              <a:t>麗緻餐旅集團</a:t>
            </a:r>
            <a:r>
              <a:rPr lang="en-US" altLang="zh-TW" sz="1400" dirty="0"/>
              <a:t>_</a:t>
            </a:r>
            <a:r>
              <a:rPr lang="zh-TW" altLang="en-US" sz="1400" dirty="0"/>
              <a:t>麗緻「</a:t>
            </a:r>
            <a:r>
              <a:rPr lang="en-US" altLang="zh-TW" sz="1400" dirty="0"/>
              <a:t>Landis Raccoon</a:t>
            </a:r>
            <a:r>
              <a:rPr lang="zh-TW" altLang="en-US" sz="1400" dirty="0"/>
              <a:t>」備品車，圖片來源：</a:t>
            </a:r>
            <a:r>
              <a:rPr lang="en-US" altLang="zh-TW" sz="1400" dirty="0"/>
              <a:t>Line Today 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48300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193183" y="214095"/>
            <a:ext cx="5515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房務布巾車物品放置方式範例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236CBA-798F-41BF-9BA1-14A55CF546A6}"/>
              </a:ext>
            </a:extLst>
          </p:cNvPr>
          <p:cNvSpPr txBox="1"/>
          <p:nvPr/>
        </p:nvSpPr>
        <p:spPr>
          <a:xfrm>
            <a:off x="580570" y="2179094"/>
            <a:ext cx="3009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0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637CCC-45C4-48D1-8909-D6A94E589F1F}"/>
              </a:ext>
            </a:extLst>
          </p:cNvPr>
          <p:cNvSpPr/>
          <p:nvPr/>
        </p:nvSpPr>
        <p:spPr>
          <a:xfrm>
            <a:off x="5893858" y="685800"/>
            <a:ext cx="5486400" cy="5486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57715" y="685800"/>
            <a:ext cx="8615965" cy="599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170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193183" y="83290"/>
            <a:ext cx="5515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房務工作車的準備方法 </a:t>
            </a:r>
            <a:r>
              <a:rPr lang="en-US" altLang="zh-TW" sz="28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(S.O.P.)</a:t>
            </a:r>
            <a:endParaRPr lang="zh-TW" altLang="en-US" sz="28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236CBA-798F-41BF-9BA1-14A55CF546A6}"/>
              </a:ext>
            </a:extLst>
          </p:cNvPr>
          <p:cNvSpPr txBox="1"/>
          <p:nvPr/>
        </p:nvSpPr>
        <p:spPr>
          <a:xfrm>
            <a:off x="580570" y="2194480"/>
            <a:ext cx="3009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0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2421" y="728158"/>
            <a:ext cx="7031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dirty="0"/>
              <a:t>步驟                                                     做法和要點</a:t>
            </a:r>
          </a:p>
        </p:txBody>
      </p:sp>
      <p:sp>
        <p:nvSpPr>
          <p:cNvPr id="4" name="矩形 3"/>
          <p:cNvSpPr/>
          <p:nvPr/>
        </p:nvSpPr>
        <p:spPr>
          <a:xfrm>
            <a:off x="319746" y="1595021"/>
            <a:ext cx="403194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800" dirty="0"/>
              <a:t>1.</a:t>
            </a:r>
            <a:r>
              <a:rPr lang="zh-TW" altLang="en-US" sz="2800" dirty="0"/>
              <a:t>擦拭工作車</a:t>
            </a:r>
          </a:p>
          <a:p>
            <a:endParaRPr lang="zh-TW" altLang="en-US" sz="2800" dirty="0"/>
          </a:p>
          <a:p>
            <a:r>
              <a:rPr lang="en-US" altLang="zh-TW" sz="2800" dirty="0"/>
              <a:t>2.</a:t>
            </a:r>
            <a:r>
              <a:rPr lang="zh-TW" altLang="en-US" sz="2800" dirty="0"/>
              <a:t>掛好布巾袋和垃圾袋</a:t>
            </a:r>
          </a:p>
          <a:p>
            <a:endParaRPr lang="zh-TW" altLang="en-US" sz="2800" dirty="0"/>
          </a:p>
          <a:p>
            <a:r>
              <a:rPr lang="en-US" altLang="zh-TW" sz="2800" dirty="0"/>
              <a:t>3.</a:t>
            </a:r>
            <a:r>
              <a:rPr lang="zh-TW" altLang="en-US" sz="2800" dirty="0"/>
              <a:t>將乾淨布巾放在車架中</a:t>
            </a:r>
          </a:p>
          <a:p>
            <a:endParaRPr lang="zh-TW" altLang="en-US" sz="2800" dirty="0"/>
          </a:p>
          <a:p>
            <a:r>
              <a:rPr lang="en-US" altLang="zh-TW" sz="2800" dirty="0"/>
              <a:t>4.</a:t>
            </a:r>
            <a:r>
              <a:rPr lang="zh-TW" altLang="en-US" sz="2800" dirty="0"/>
              <a:t>擺放客房用品</a:t>
            </a:r>
          </a:p>
          <a:p>
            <a:endParaRPr lang="zh-TW" altLang="en-US" sz="2800" dirty="0"/>
          </a:p>
          <a:p>
            <a:r>
              <a:rPr lang="en-US" altLang="zh-TW" sz="2800" dirty="0"/>
              <a:t>5.</a:t>
            </a:r>
            <a:r>
              <a:rPr lang="zh-TW" altLang="en-US" sz="2800" dirty="0"/>
              <a:t>準備好清潔籃</a:t>
            </a:r>
          </a:p>
        </p:txBody>
      </p:sp>
      <p:sp>
        <p:nvSpPr>
          <p:cNvPr id="5" name="矩形 4"/>
          <p:cNvSpPr/>
          <p:nvPr/>
        </p:nvSpPr>
        <p:spPr>
          <a:xfrm>
            <a:off x="4958367" y="1435461"/>
            <a:ext cx="707908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dirty="0"/>
              <a:t>1-1</a:t>
            </a:r>
            <a:r>
              <a:rPr lang="zh-TW" altLang="en-US" sz="2400" dirty="0"/>
              <a:t>用半濕的毛巾裡外擦拭一遍</a:t>
            </a:r>
          </a:p>
          <a:p>
            <a:r>
              <a:rPr lang="en-US" altLang="zh-TW" sz="2400" dirty="0"/>
              <a:t>1-2</a:t>
            </a:r>
            <a:r>
              <a:rPr lang="zh-TW" altLang="en-US" sz="2400" dirty="0"/>
              <a:t>檢查工作車有否破損</a:t>
            </a:r>
            <a:endParaRPr lang="en-US" altLang="zh-TW" sz="2400" dirty="0"/>
          </a:p>
          <a:p>
            <a:endParaRPr lang="en-US" altLang="zh-TW" sz="2400" dirty="0"/>
          </a:p>
          <a:p>
            <a:r>
              <a:rPr lang="en-US" altLang="zh-TW" sz="2400" dirty="0"/>
              <a:t>2-1</a:t>
            </a:r>
            <a:r>
              <a:rPr lang="zh-TW" altLang="en-US" sz="2400" dirty="0"/>
              <a:t>對準車把上的掛鉤，注意牢固地掛緊</a:t>
            </a:r>
          </a:p>
          <a:p>
            <a:endParaRPr lang="zh-TW" altLang="en-US" sz="2400" dirty="0"/>
          </a:p>
          <a:p>
            <a:r>
              <a:rPr lang="en-US" altLang="zh-TW" sz="2400" dirty="0"/>
              <a:t>3-1</a:t>
            </a:r>
            <a:r>
              <a:rPr lang="zh-TW" altLang="en-US" sz="2400" dirty="0"/>
              <a:t>床單放在工作車的最下格</a:t>
            </a:r>
          </a:p>
          <a:p>
            <a:r>
              <a:rPr lang="en-US" altLang="zh-TW" sz="2400" dirty="0"/>
              <a:t>3-2</a:t>
            </a:r>
            <a:r>
              <a:rPr lang="zh-TW" altLang="en-US" sz="2400" dirty="0"/>
              <a:t>小方巾、面巾、浴巾和腳布放在工作車上面三格</a:t>
            </a:r>
            <a:endParaRPr lang="en-US" altLang="zh-TW" sz="2400" dirty="0"/>
          </a:p>
          <a:p>
            <a:endParaRPr lang="zh-TW" altLang="en-US" sz="2400" dirty="0"/>
          </a:p>
          <a:p>
            <a:r>
              <a:rPr lang="en-US" altLang="zh-TW" sz="2400" dirty="0"/>
              <a:t>4-1</a:t>
            </a:r>
            <a:r>
              <a:rPr lang="zh-TW" altLang="en-US" sz="2400" dirty="0"/>
              <a:t>將客用消耗品整齊地擺放在工作車的頂架上</a:t>
            </a:r>
          </a:p>
          <a:p>
            <a:endParaRPr lang="zh-TW" altLang="en-US" sz="2400" dirty="0"/>
          </a:p>
          <a:p>
            <a:r>
              <a:rPr lang="en-US" altLang="zh-TW" sz="2400" dirty="0"/>
              <a:t>5-1</a:t>
            </a:r>
            <a:r>
              <a:rPr lang="zh-TW" altLang="en-US" sz="2400" dirty="0"/>
              <a:t>準備好工作手套</a:t>
            </a:r>
          </a:p>
          <a:p>
            <a:r>
              <a:rPr lang="en-US" altLang="zh-TW" sz="2400" dirty="0"/>
              <a:t>5-2</a:t>
            </a:r>
            <a:r>
              <a:rPr lang="zh-TW" altLang="en-US" sz="2400" dirty="0"/>
              <a:t>準備好乾濕抹布、菜瓜布、玻璃刮刀、抹地布、馬桶刷、水杓、鬃求刷  </a:t>
            </a:r>
            <a:r>
              <a:rPr lang="en-US" altLang="zh-TW" sz="2400" dirty="0"/>
              <a:t>x1</a:t>
            </a:r>
            <a:endParaRPr lang="zh-TW" altLang="en-US" sz="2400" dirty="0"/>
          </a:p>
          <a:p>
            <a:r>
              <a:rPr lang="en-US" altLang="zh-TW" sz="2400" dirty="0"/>
              <a:t>5-3</a:t>
            </a:r>
            <a:r>
              <a:rPr lang="zh-TW" altLang="en-US" sz="2400" dirty="0"/>
              <a:t>準備好各種清潔劑、消毒劑、清香劑 </a:t>
            </a:r>
            <a:r>
              <a:rPr lang="en-US" altLang="zh-TW" sz="2400" dirty="0"/>
              <a:t>x1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60692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580570" y="580571"/>
            <a:ext cx="5515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房務工作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S.O.P.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236CBA-798F-41BF-9BA1-14A55CF546A6}"/>
              </a:ext>
            </a:extLst>
          </p:cNvPr>
          <p:cNvSpPr txBox="1"/>
          <p:nvPr/>
        </p:nvSpPr>
        <p:spPr>
          <a:xfrm>
            <a:off x="580570" y="2179094"/>
            <a:ext cx="3009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0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637CCC-45C4-48D1-8909-D6A94E589F1F}"/>
              </a:ext>
            </a:extLst>
          </p:cNvPr>
          <p:cNvSpPr/>
          <p:nvPr/>
        </p:nvSpPr>
        <p:spPr>
          <a:xfrm>
            <a:off x="5893858" y="685800"/>
            <a:ext cx="5486400" cy="5486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895615"/>
              </p:ext>
            </p:extLst>
          </p:nvPr>
        </p:nvGraphicFramePr>
        <p:xfrm>
          <a:off x="324360" y="2063856"/>
          <a:ext cx="6532219" cy="36809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32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6651"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HKFL-100</a:t>
                      </a:r>
                      <a:r>
                        <a:rPr lang="zh-TW" sz="2800" dirty="0">
                          <a:effectLst/>
                        </a:rPr>
                        <a:t>如何整理備品車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細明體" panose="02020509000000000000" pitchFamily="49" charset="-12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651"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HKFL-101</a:t>
                      </a:r>
                      <a:r>
                        <a:rPr lang="zh-TW" sz="2800">
                          <a:effectLst/>
                        </a:rPr>
                        <a:t>如何擺放工作車</a:t>
                      </a:r>
                      <a:r>
                        <a:rPr lang="en-US" sz="2800">
                          <a:effectLst/>
                        </a:rPr>
                        <a:t>.</a:t>
                      </a:r>
                      <a:r>
                        <a:rPr lang="zh-TW" sz="2800">
                          <a:effectLst/>
                        </a:rPr>
                        <a:t>布巾車</a:t>
                      </a:r>
                      <a:endParaRPr lang="zh-TW" sz="2800">
                        <a:effectLst/>
                        <a:latin typeface="Times New Roman" panose="02020603050405020304" pitchFamily="18" charset="0"/>
                        <a:ea typeface="細明體" panose="02020509000000000000" pitchFamily="49" charset="-12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651"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HKFL-102</a:t>
                      </a:r>
                      <a:r>
                        <a:rPr lang="zh-TW" sz="2800" dirty="0">
                          <a:effectLst/>
                        </a:rPr>
                        <a:t>如何進入客房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細明體" panose="02020509000000000000" pitchFamily="49" charset="-12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6651"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HKFL-103</a:t>
                      </a:r>
                      <a:r>
                        <a:rPr lang="zh-TW" sz="2800">
                          <a:effectLst/>
                        </a:rPr>
                        <a:t>如何領用樓層及備品室鑰匙</a:t>
                      </a:r>
                      <a:endParaRPr lang="zh-TW" sz="2800">
                        <a:effectLst/>
                        <a:latin typeface="Times New Roman" panose="02020603050405020304" pitchFamily="18" charset="0"/>
                        <a:ea typeface="細明體" panose="02020509000000000000" pitchFamily="49" charset="-12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18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HKFL-104</a:t>
                      </a:r>
                      <a:r>
                        <a:rPr lang="zh-TW" sz="2800">
                          <a:effectLst/>
                        </a:rPr>
                        <a:t>如何繳還樓層之鑰匙</a:t>
                      </a:r>
                      <a:endParaRPr lang="zh-TW" sz="2800">
                        <a:effectLst/>
                        <a:latin typeface="Times New Roman" panose="02020603050405020304" pitchFamily="18" charset="0"/>
                        <a:ea typeface="細明體" panose="02020509000000000000" pitchFamily="49" charset="-12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718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HKFL-105</a:t>
                      </a:r>
                      <a:r>
                        <a:rPr lang="zh-TW" sz="2800" dirty="0">
                          <a:effectLst/>
                        </a:rPr>
                        <a:t>如何準備工作前作業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細明體" panose="02020509000000000000" pitchFamily="49" charset="-12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98BE6AC-3DDC-4932-8001-04DEE00D178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1" r="16671"/>
          <a:stretch>
            <a:fillRect/>
          </a:stretch>
        </p:blipFill>
        <p:spPr>
          <a:xfrm>
            <a:off x="5893858" y="580571"/>
            <a:ext cx="5486400" cy="5486400"/>
          </a:xfrm>
        </p:spPr>
      </p:pic>
    </p:spTree>
    <p:extLst>
      <p:ext uri="{BB962C8B-B14F-4D97-AF65-F5344CB8AC3E}">
        <p14:creationId xmlns:p14="http://schemas.microsoft.com/office/powerpoint/2010/main" val="1965538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580570" y="580571"/>
            <a:ext cx="5515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房務服勤前準備工作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C62DB7-C701-4C5A-8020-085F5F2DCB35}"/>
              </a:ext>
            </a:extLst>
          </p:cNvPr>
          <p:cNvGrpSpPr/>
          <p:nvPr/>
        </p:nvGrpSpPr>
        <p:grpSpPr>
          <a:xfrm>
            <a:off x="0" y="1807473"/>
            <a:ext cx="6107430" cy="4460195"/>
            <a:chOff x="5515430" y="1525078"/>
            <a:chExt cx="6107430" cy="446019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236CBA-798F-41BF-9BA1-14A55CF546A6}"/>
                </a:ext>
              </a:extLst>
            </p:cNvPr>
            <p:cNvSpPr txBox="1"/>
            <p:nvPr/>
          </p:nvSpPr>
          <p:spPr>
            <a:xfrm>
              <a:off x="6096000" y="1896699"/>
              <a:ext cx="30099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8428EF-72BB-451E-992A-DEA5975F3603}"/>
                </a:ext>
              </a:extLst>
            </p:cNvPr>
            <p:cNvSpPr txBox="1"/>
            <p:nvPr/>
          </p:nvSpPr>
          <p:spPr>
            <a:xfrm>
              <a:off x="5515430" y="1525078"/>
              <a:ext cx="6107430" cy="4460195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依照房況報表及檢查表資訊，安排整理房間的優先順序</a:t>
              </a:r>
              <a:endParaRPr lang="en-US" altLang="zh-TW" sz="32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>
                <a:lnSpc>
                  <a:spcPts val="2300"/>
                </a:lnSpc>
              </a:pPr>
              <a:endParaRPr lang="en-US" altLang="zh-TW" sz="32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 marL="285750" indent="-285750">
                <a:lnSpc>
                  <a:spcPts val="2300"/>
                </a:lnSpc>
                <a:buFont typeface="Arial" panose="020B0604020202020204" pitchFamily="34" charset="0"/>
                <a:buChar char="•"/>
              </a:pPr>
              <a:r>
                <a:rPr lang="zh-TW" altLang="en-US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查看空房</a:t>
              </a:r>
              <a:r>
                <a:rPr lang="en-US" altLang="zh-TW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(</a:t>
              </a:r>
              <a:r>
                <a:rPr lang="zh-TW" altLang="en-US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前一天未賣出的房間</a:t>
              </a:r>
              <a:r>
                <a:rPr lang="en-US" altLang="zh-TW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) </a:t>
              </a:r>
            </a:p>
            <a:p>
              <a:pPr marL="285750" indent="-285750">
                <a:lnSpc>
                  <a:spcPts val="2300"/>
                </a:lnSpc>
                <a:buFont typeface="Arial" panose="020B0604020202020204" pitchFamily="34" charset="0"/>
                <a:buChar char="•"/>
              </a:pPr>
              <a:endParaRPr lang="en-US" altLang="zh-TW" sz="32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 marL="285750" indent="-285750">
                <a:lnSpc>
                  <a:spcPts val="2300"/>
                </a:lnSpc>
                <a:buFont typeface="Arial" panose="020B0604020202020204" pitchFamily="34" charset="0"/>
                <a:buChar char="•"/>
              </a:pPr>
              <a:r>
                <a:rPr lang="zh-TW" altLang="en-US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紀錄旅客洗衣訊息</a:t>
              </a:r>
              <a:endParaRPr lang="en-US" altLang="zh-TW" sz="32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endParaRPr lang="en-US" altLang="zh-TW" sz="32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sz="32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查閱工作交代簿，開始房務整理工作</a:t>
              </a:r>
              <a:endParaRPr lang="en-US" sz="32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E0637CCC-45C4-48D1-8909-D6A94E589F1F}"/>
              </a:ext>
            </a:extLst>
          </p:cNvPr>
          <p:cNvSpPr/>
          <p:nvPr/>
        </p:nvSpPr>
        <p:spPr>
          <a:xfrm>
            <a:off x="5893858" y="685800"/>
            <a:ext cx="5486400" cy="5486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98BE6AC-3DDC-4932-8001-04DEE00D178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r="166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4192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0" y="0"/>
            <a:ext cx="5515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   房間打掃順序安排</a:t>
            </a:r>
            <a:endParaRPr lang="en-US" sz="28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236CBA-798F-41BF-9BA1-14A55CF546A6}"/>
              </a:ext>
            </a:extLst>
          </p:cNvPr>
          <p:cNvSpPr txBox="1"/>
          <p:nvPr/>
        </p:nvSpPr>
        <p:spPr>
          <a:xfrm>
            <a:off x="580570" y="2179094"/>
            <a:ext cx="3009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0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637CCC-45C4-48D1-8909-D6A94E589F1F}"/>
              </a:ext>
            </a:extLst>
          </p:cNvPr>
          <p:cNvSpPr/>
          <p:nvPr/>
        </p:nvSpPr>
        <p:spPr>
          <a:xfrm>
            <a:off x="5893858" y="685800"/>
            <a:ext cx="5486400" cy="5486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305" y="525289"/>
            <a:ext cx="11758410" cy="633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59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75B9C5B4-51E7-4150-87B5-249F5A782DF3}"/>
              </a:ext>
            </a:extLst>
          </p:cNvPr>
          <p:cNvSpPr>
            <a:spLocks noEditPoints="1"/>
          </p:cNvSpPr>
          <p:nvPr/>
        </p:nvSpPr>
        <p:spPr bwMode="auto">
          <a:xfrm>
            <a:off x="5291138" y="2949575"/>
            <a:ext cx="844550" cy="842962"/>
          </a:xfrm>
          <a:custGeom>
            <a:avLst/>
            <a:gdLst>
              <a:gd name="T0" fmla="*/ 279 w 279"/>
              <a:gd name="T1" fmla="*/ 24 h 279"/>
              <a:gd name="T2" fmla="*/ 255 w 279"/>
              <a:gd name="T3" fmla="*/ 0 h 279"/>
              <a:gd name="T4" fmla="*/ 0 w 279"/>
              <a:gd name="T5" fmla="*/ 255 h 279"/>
              <a:gd name="T6" fmla="*/ 24 w 279"/>
              <a:gd name="T7" fmla="*/ 279 h 279"/>
              <a:gd name="T8" fmla="*/ 49 w 279"/>
              <a:gd name="T9" fmla="*/ 255 h 279"/>
              <a:gd name="T10" fmla="*/ 255 w 279"/>
              <a:gd name="T11" fmla="*/ 48 h 279"/>
              <a:gd name="T12" fmla="*/ 279 w 279"/>
              <a:gd name="T13" fmla="*/ 24 h 279"/>
              <a:gd name="T14" fmla="*/ 279 w 279"/>
              <a:gd name="T15" fmla="*/ 24 h 279"/>
              <a:gd name="T16" fmla="*/ 279 w 279"/>
              <a:gd name="T17" fmla="*/ 24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9" h="279">
                <a:moveTo>
                  <a:pt x="279" y="24"/>
                </a:moveTo>
                <a:cubicBezTo>
                  <a:pt x="279" y="10"/>
                  <a:pt x="268" y="0"/>
                  <a:pt x="255" y="0"/>
                </a:cubicBezTo>
                <a:cubicBezTo>
                  <a:pt x="114" y="0"/>
                  <a:pt x="0" y="114"/>
                  <a:pt x="0" y="255"/>
                </a:cubicBezTo>
                <a:cubicBezTo>
                  <a:pt x="0" y="268"/>
                  <a:pt x="11" y="279"/>
                  <a:pt x="24" y="279"/>
                </a:cubicBezTo>
                <a:cubicBezTo>
                  <a:pt x="38" y="279"/>
                  <a:pt x="49" y="268"/>
                  <a:pt x="49" y="255"/>
                </a:cubicBezTo>
                <a:cubicBezTo>
                  <a:pt x="49" y="141"/>
                  <a:pt x="141" y="48"/>
                  <a:pt x="255" y="48"/>
                </a:cubicBezTo>
                <a:cubicBezTo>
                  <a:pt x="268" y="48"/>
                  <a:pt x="279" y="37"/>
                  <a:pt x="279" y="24"/>
                </a:cubicBezTo>
                <a:close/>
                <a:moveTo>
                  <a:pt x="279" y="24"/>
                </a:moveTo>
                <a:cubicBezTo>
                  <a:pt x="279" y="24"/>
                  <a:pt x="279" y="24"/>
                  <a:pt x="279" y="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59263ADD-B8F4-4C19-8DCA-49B8294C1BF2}"/>
              </a:ext>
            </a:extLst>
          </p:cNvPr>
          <p:cNvSpPr>
            <a:spLocks noEditPoints="1"/>
          </p:cNvSpPr>
          <p:nvPr/>
        </p:nvSpPr>
        <p:spPr bwMode="auto">
          <a:xfrm>
            <a:off x="4981575" y="2589213"/>
            <a:ext cx="2259013" cy="2597150"/>
          </a:xfrm>
          <a:custGeom>
            <a:avLst/>
            <a:gdLst>
              <a:gd name="T0" fmla="*/ 0 w 746"/>
              <a:gd name="T1" fmla="*/ 374 h 859"/>
              <a:gd name="T2" fmla="*/ 78 w 746"/>
              <a:gd name="T3" fmla="*/ 602 h 859"/>
              <a:gd name="T4" fmla="*/ 79 w 746"/>
              <a:gd name="T5" fmla="*/ 603 h 859"/>
              <a:gd name="T6" fmla="*/ 159 w 746"/>
              <a:gd name="T7" fmla="*/ 821 h 859"/>
              <a:gd name="T8" fmla="*/ 170 w 746"/>
              <a:gd name="T9" fmla="*/ 853 h 859"/>
              <a:gd name="T10" fmla="*/ 181 w 746"/>
              <a:gd name="T11" fmla="*/ 856 h 859"/>
              <a:gd name="T12" fmla="*/ 203 w 746"/>
              <a:gd name="T13" fmla="*/ 842 h 859"/>
              <a:gd name="T14" fmla="*/ 117 w 746"/>
              <a:gd name="T15" fmla="*/ 572 h 859"/>
              <a:gd name="T16" fmla="*/ 115 w 746"/>
              <a:gd name="T17" fmla="*/ 570 h 859"/>
              <a:gd name="T18" fmla="*/ 49 w 746"/>
              <a:gd name="T19" fmla="*/ 374 h 859"/>
              <a:gd name="T20" fmla="*/ 373 w 746"/>
              <a:gd name="T21" fmla="*/ 49 h 859"/>
              <a:gd name="T22" fmla="*/ 697 w 746"/>
              <a:gd name="T23" fmla="*/ 374 h 859"/>
              <a:gd name="T24" fmla="*/ 630 w 746"/>
              <a:gd name="T25" fmla="*/ 572 h 859"/>
              <a:gd name="T26" fmla="*/ 545 w 746"/>
              <a:gd name="T27" fmla="*/ 842 h 859"/>
              <a:gd name="T28" fmla="*/ 577 w 746"/>
              <a:gd name="T29" fmla="*/ 853 h 859"/>
              <a:gd name="T30" fmla="*/ 589 w 746"/>
              <a:gd name="T31" fmla="*/ 822 h 859"/>
              <a:gd name="T32" fmla="*/ 669 w 746"/>
              <a:gd name="T33" fmla="*/ 601 h 859"/>
              <a:gd name="T34" fmla="*/ 746 w 746"/>
              <a:gd name="T35" fmla="*/ 374 h 859"/>
              <a:gd name="T36" fmla="*/ 373 w 746"/>
              <a:gd name="T37" fmla="*/ 0 h 859"/>
              <a:gd name="T38" fmla="*/ 0 w 746"/>
              <a:gd name="T39" fmla="*/ 374 h 859"/>
              <a:gd name="T40" fmla="*/ 0 w 746"/>
              <a:gd name="T41" fmla="*/ 374 h 859"/>
              <a:gd name="T42" fmla="*/ 0 w 746"/>
              <a:gd name="T43" fmla="*/ 374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46" h="859">
                <a:moveTo>
                  <a:pt x="0" y="374"/>
                </a:moveTo>
                <a:cubicBezTo>
                  <a:pt x="0" y="457"/>
                  <a:pt x="27" y="536"/>
                  <a:pt x="78" y="602"/>
                </a:cubicBezTo>
                <a:cubicBezTo>
                  <a:pt x="78" y="602"/>
                  <a:pt x="78" y="602"/>
                  <a:pt x="79" y="603"/>
                </a:cubicBezTo>
                <a:cubicBezTo>
                  <a:pt x="185" y="751"/>
                  <a:pt x="159" y="821"/>
                  <a:pt x="159" y="821"/>
                </a:cubicBezTo>
                <a:cubicBezTo>
                  <a:pt x="153" y="833"/>
                  <a:pt x="158" y="848"/>
                  <a:pt x="170" y="853"/>
                </a:cubicBezTo>
                <a:cubicBezTo>
                  <a:pt x="174" y="855"/>
                  <a:pt x="177" y="856"/>
                  <a:pt x="181" y="856"/>
                </a:cubicBezTo>
                <a:cubicBezTo>
                  <a:pt x="190" y="856"/>
                  <a:pt x="199" y="851"/>
                  <a:pt x="203" y="842"/>
                </a:cubicBezTo>
                <a:cubicBezTo>
                  <a:pt x="207" y="832"/>
                  <a:pt x="242" y="745"/>
                  <a:pt x="117" y="572"/>
                </a:cubicBezTo>
                <a:cubicBezTo>
                  <a:pt x="116" y="572"/>
                  <a:pt x="116" y="571"/>
                  <a:pt x="115" y="570"/>
                </a:cubicBezTo>
                <a:cubicBezTo>
                  <a:pt x="72" y="514"/>
                  <a:pt x="49" y="445"/>
                  <a:pt x="49" y="374"/>
                </a:cubicBezTo>
                <a:cubicBezTo>
                  <a:pt x="49" y="195"/>
                  <a:pt x="194" y="49"/>
                  <a:pt x="373" y="49"/>
                </a:cubicBezTo>
                <a:cubicBezTo>
                  <a:pt x="552" y="49"/>
                  <a:pt x="697" y="195"/>
                  <a:pt x="697" y="374"/>
                </a:cubicBezTo>
                <a:cubicBezTo>
                  <a:pt x="697" y="446"/>
                  <a:pt x="674" y="514"/>
                  <a:pt x="630" y="572"/>
                </a:cubicBezTo>
                <a:cubicBezTo>
                  <a:pt x="505" y="744"/>
                  <a:pt x="541" y="832"/>
                  <a:pt x="545" y="842"/>
                </a:cubicBezTo>
                <a:cubicBezTo>
                  <a:pt x="551" y="854"/>
                  <a:pt x="565" y="859"/>
                  <a:pt x="577" y="853"/>
                </a:cubicBezTo>
                <a:cubicBezTo>
                  <a:pt x="589" y="848"/>
                  <a:pt x="595" y="834"/>
                  <a:pt x="589" y="822"/>
                </a:cubicBezTo>
                <a:cubicBezTo>
                  <a:pt x="589" y="821"/>
                  <a:pt x="561" y="749"/>
                  <a:pt x="669" y="601"/>
                </a:cubicBezTo>
                <a:cubicBezTo>
                  <a:pt x="719" y="535"/>
                  <a:pt x="746" y="457"/>
                  <a:pt x="746" y="374"/>
                </a:cubicBezTo>
                <a:cubicBezTo>
                  <a:pt x="746" y="168"/>
                  <a:pt x="578" y="0"/>
                  <a:pt x="373" y="0"/>
                </a:cubicBezTo>
                <a:cubicBezTo>
                  <a:pt x="167" y="0"/>
                  <a:pt x="0" y="168"/>
                  <a:pt x="0" y="374"/>
                </a:cubicBezTo>
                <a:close/>
                <a:moveTo>
                  <a:pt x="0" y="374"/>
                </a:moveTo>
                <a:cubicBezTo>
                  <a:pt x="0" y="374"/>
                  <a:pt x="0" y="374"/>
                  <a:pt x="0" y="37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7">
            <a:extLst>
              <a:ext uri="{FF2B5EF4-FFF2-40B4-BE49-F238E27FC236}">
                <a16:creationId xmlns:a16="http://schemas.microsoft.com/office/drawing/2014/main" id="{A909CCF5-994D-4318-8D77-8DD20F7DF253}"/>
              </a:ext>
            </a:extLst>
          </p:cNvPr>
          <p:cNvSpPr>
            <a:spLocks noEditPoints="1"/>
          </p:cNvSpPr>
          <p:nvPr/>
        </p:nvSpPr>
        <p:spPr bwMode="auto">
          <a:xfrm>
            <a:off x="5411788" y="5216525"/>
            <a:ext cx="1357313" cy="422275"/>
          </a:xfrm>
          <a:custGeom>
            <a:avLst/>
            <a:gdLst>
              <a:gd name="T0" fmla="*/ 448 w 448"/>
              <a:gd name="T1" fmla="*/ 80 h 140"/>
              <a:gd name="T2" fmla="*/ 448 w 448"/>
              <a:gd name="T3" fmla="*/ 60 h 140"/>
              <a:gd name="T4" fmla="*/ 388 w 448"/>
              <a:gd name="T5" fmla="*/ 0 h 140"/>
              <a:gd name="T6" fmla="*/ 60 w 448"/>
              <a:gd name="T7" fmla="*/ 0 h 140"/>
              <a:gd name="T8" fmla="*/ 0 w 448"/>
              <a:gd name="T9" fmla="*/ 60 h 140"/>
              <a:gd name="T10" fmla="*/ 0 w 448"/>
              <a:gd name="T11" fmla="*/ 80 h 140"/>
              <a:gd name="T12" fmla="*/ 60 w 448"/>
              <a:gd name="T13" fmla="*/ 140 h 140"/>
              <a:gd name="T14" fmla="*/ 388 w 448"/>
              <a:gd name="T15" fmla="*/ 140 h 140"/>
              <a:gd name="T16" fmla="*/ 448 w 448"/>
              <a:gd name="T17" fmla="*/ 80 h 140"/>
              <a:gd name="T18" fmla="*/ 49 w 448"/>
              <a:gd name="T19" fmla="*/ 80 h 140"/>
              <a:gd name="T20" fmla="*/ 49 w 448"/>
              <a:gd name="T21" fmla="*/ 60 h 140"/>
              <a:gd name="T22" fmla="*/ 60 w 448"/>
              <a:gd name="T23" fmla="*/ 49 h 140"/>
              <a:gd name="T24" fmla="*/ 388 w 448"/>
              <a:gd name="T25" fmla="*/ 49 h 140"/>
              <a:gd name="T26" fmla="*/ 399 w 448"/>
              <a:gd name="T27" fmla="*/ 60 h 140"/>
              <a:gd name="T28" fmla="*/ 399 w 448"/>
              <a:gd name="T29" fmla="*/ 80 h 140"/>
              <a:gd name="T30" fmla="*/ 388 w 448"/>
              <a:gd name="T31" fmla="*/ 91 h 140"/>
              <a:gd name="T32" fmla="*/ 60 w 448"/>
              <a:gd name="T33" fmla="*/ 91 h 140"/>
              <a:gd name="T34" fmla="*/ 49 w 448"/>
              <a:gd name="T35" fmla="*/ 80 h 140"/>
              <a:gd name="T36" fmla="*/ 49 w 448"/>
              <a:gd name="T37" fmla="*/ 80 h 140"/>
              <a:gd name="T38" fmla="*/ 49 w 448"/>
              <a:gd name="T39" fmla="*/ 8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48" h="140">
                <a:moveTo>
                  <a:pt x="448" y="80"/>
                </a:moveTo>
                <a:cubicBezTo>
                  <a:pt x="448" y="60"/>
                  <a:pt x="448" y="60"/>
                  <a:pt x="448" y="60"/>
                </a:cubicBezTo>
                <a:cubicBezTo>
                  <a:pt x="448" y="27"/>
                  <a:pt x="421" y="0"/>
                  <a:pt x="38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13"/>
                  <a:pt x="27" y="140"/>
                  <a:pt x="60" y="140"/>
                </a:cubicBezTo>
                <a:cubicBezTo>
                  <a:pt x="388" y="140"/>
                  <a:pt x="388" y="140"/>
                  <a:pt x="388" y="140"/>
                </a:cubicBezTo>
                <a:cubicBezTo>
                  <a:pt x="421" y="140"/>
                  <a:pt x="448" y="113"/>
                  <a:pt x="448" y="80"/>
                </a:cubicBezTo>
                <a:close/>
                <a:moveTo>
                  <a:pt x="49" y="80"/>
                </a:moveTo>
                <a:cubicBezTo>
                  <a:pt x="49" y="60"/>
                  <a:pt x="49" y="60"/>
                  <a:pt x="49" y="60"/>
                </a:cubicBezTo>
                <a:cubicBezTo>
                  <a:pt x="49" y="54"/>
                  <a:pt x="54" y="49"/>
                  <a:pt x="60" y="49"/>
                </a:cubicBezTo>
                <a:cubicBezTo>
                  <a:pt x="388" y="49"/>
                  <a:pt x="388" y="49"/>
                  <a:pt x="388" y="49"/>
                </a:cubicBezTo>
                <a:cubicBezTo>
                  <a:pt x="394" y="49"/>
                  <a:pt x="399" y="54"/>
                  <a:pt x="399" y="60"/>
                </a:cubicBezTo>
                <a:cubicBezTo>
                  <a:pt x="399" y="80"/>
                  <a:pt x="399" y="80"/>
                  <a:pt x="399" y="80"/>
                </a:cubicBezTo>
                <a:cubicBezTo>
                  <a:pt x="399" y="87"/>
                  <a:pt x="394" y="91"/>
                  <a:pt x="388" y="91"/>
                </a:cubicBezTo>
                <a:cubicBezTo>
                  <a:pt x="60" y="91"/>
                  <a:pt x="60" y="91"/>
                  <a:pt x="60" y="91"/>
                </a:cubicBezTo>
                <a:cubicBezTo>
                  <a:pt x="54" y="91"/>
                  <a:pt x="49" y="87"/>
                  <a:pt x="49" y="80"/>
                </a:cubicBezTo>
                <a:close/>
                <a:moveTo>
                  <a:pt x="49" y="80"/>
                </a:moveTo>
                <a:cubicBezTo>
                  <a:pt x="49" y="80"/>
                  <a:pt x="49" y="80"/>
                  <a:pt x="49" y="8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">
            <a:extLst>
              <a:ext uri="{FF2B5EF4-FFF2-40B4-BE49-F238E27FC236}">
                <a16:creationId xmlns:a16="http://schemas.microsoft.com/office/drawing/2014/main" id="{611A8BD8-139C-49CC-9CC9-C47B612AC02C}"/>
              </a:ext>
            </a:extLst>
          </p:cNvPr>
          <p:cNvSpPr>
            <a:spLocks noEditPoints="1"/>
          </p:cNvSpPr>
          <p:nvPr/>
        </p:nvSpPr>
        <p:spPr bwMode="auto">
          <a:xfrm>
            <a:off x="5638800" y="5751513"/>
            <a:ext cx="944563" cy="522287"/>
          </a:xfrm>
          <a:custGeom>
            <a:avLst/>
            <a:gdLst>
              <a:gd name="T0" fmla="*/ 25 w 312"/>
              <a:gd name="T1" fmla="*/ 0 h 173"/>
              <a:gd name="T2" fmla="*/ 0 w 312"/>
              <a:gd name="T3" fmla="*/ 24 h 173"/>
              <a:gd name="T4" fmla="*/ 0 w 312"/>
              <a:gd name="T5" fmla="*/ 89 h 173"/>
              <a:gd name="T6" fmla="*/ 15 w 312"/>
              <a:gd name="T7" fmla="*/ 111 h 173"/>
              <a:gd name="T8" fmla="*/ 146 w 312"/>
              <a:gd name="T9" fmla="*/ 171 h 173"/>
              <a:gd name="T10" fmla="*/ 156 w 312"/>
              <a:gd name="T11" fmla="*/ 173 h 173"/>
              <a:gd name="T12" fmla="*/ 166 w 312"/>
              <a:gd name="T13" fmla="*/ 171 h 173"/>
              <a:gd name="T14" fmla="*/ 298 w 312"/>
              <a:gd name="T15" fmla="*/ 109 h 173"/>
              <a:gd name="T16" fmla="*/ 312 w 312"/>
              <a:gd name="T17" fmla="*/ 86 h 173"/>
              <a:gd name="T18" fmla="*/ 312 w 312"/>
              <a:gd name="T19" fmla="*/ 24 h 173"/>
              <a:gd name="T20" fmla="*/ 287 w 312"/>
              <a:gd name="T21" fmla="*/ 0 h 173"/>
              <a:gd name="T22" fmla="*/ 263 w 312"/>
              <a:gd name="T23" fmla="*/ 24 h 173"/>
              <a:gd name="T24" fmla="*/ 263 w 312"/>
              <a:gd name="T25" fmla="*/ 71 h 173"/>
              <a:gd name="T26" fmla="*/ 156 w 312"/>
              <a:gd name="T27" fmla="*/ 122 h 173"/>
              <a:gd name="T28" fmla="*/ 49 w 312"/>
              <a:gd name="T29" fmla="*/ 73 h 173"/>
              <a:gd name="T30" fmla="*/ 49 w 312"/>
              <a:gd name="T31" fmla="*/ 24 h 173"/>
              <a:gd name="T32" fmla="*/ 25 w 312"/>
              <a:gd name="T33" fmla="*/ 0 h 173"/>
              <a:gd name="T34" fmla="*/ 25 w 312"/>
              <a:gd name="T35" fmla="*/ 0 h 173"/>
              <a:gd name="T36" fmla="*/ 25 w 312"/>
              <a:gd name="T3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2" h="173">
                <a:moveTo>
                  <a:pt x="25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8"/>
                  <a:pt x="6" y="107"/>
                  <a:pt x="15" y="111"/>
                </a:cubicBezTo>
                <a:cubicBezTo>
                  <a:pt x="146" y="171"/>
                  <a:pt x="146" y="171"/>
                  <a:pt x="146" y="171"/>
                </a:cubicBezTo>
                <a:cubicBezTo>
                  <a:pt x="149" y="172"/>
                  <a:pt x="152" y="173"/>
                  <a:pt x="156" y="173"/>
                </a:cubicBezTo>
                <a:cubicBezTo>
                  <a:pt x="159" y="173"/>
                  <a:pt x="163" y="172"/>
                  <a:pt x="166" y="171"/>
                </a:cubicBezTo>
                <a:cubicBezTo>
                  <a:pt x="298" y="109"/>
                  <a:pt x="298" y="109"/>
                  <a:pt x="298" y="109"/>
                </a:cubicBezTo>
                <a:cubicBezTo>
                  <a:pt x="306" y="105"/>
                  <a:pt x="312" y="96"/>
                  <a:pt x="312" y="86"/>
                </a:cubicBezTo>
                <a:cubicBezTo>
                  <a:pt x="312" y="24"/>
                  <a:pt x="312" y="24"/>
                  <a:pt x="312" y="24"/>
                </a:cubicBezTo>
                <a:cubicBezTo>
                  <a:pt x="312" y="11"/>
                  <a:pt x="301" y="0"/>
                  <a:pt x="287" y="0"/>
                </a:cubicBezTo>
                <a:cubicBezTo>
                  <a:pt x="274" y="0"/>
                  <a:pt x="263" y="11"/>
                  <a:pt x="263" y="24"/>
                </a:cubicBezTo>
                <a:cubicBezTo>
                  <a:pt x="263" y="71"/>
                  <a:pt x="263" y="71"/>
                  <a:pt x="263" y="71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11"/>
                  <a:pt x="38" y="0"/>
                  <a:pt x="25" y="0"/>
                </a:cubicBezTo>
                <a:close/>
                <a:moveTo>
                  <a:pt x="25" y="0"/>
                </a:move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DF2000CE-A0BF-4FE3-9317-14286718BEC2}"/>
              </a:ext>
            </a:extLst>
          </p:cNvPr>
          <p:cNvSpPr>
            <a:spLocks noEditPoints="1"/>
          </p:cNvSpPr>
          <p:nvPr/>
        </p:nvSpPr>
        <p:spPr bwMode="auto">
          <a:xfrm>
            <a:off x="7186613" y="4554538"/>
            <a:ext cx="665163" cy="522287"/>
          </a:xfrm>
          <a:custGeom>
            <a:avLst/>
            <a:gdLst>
              <a:gd name="T0" fmla="*/ 212 w 220"/>
              <a:gd name="T1" fmla="*/ 163 h 173"/>
              <a:gd name="T2" fmla="*/ 207 w 220"/>
              <a:gd name="T3" fmla="*/ 129 h 173"/>
              <a:gd name="T4" fmla="*/ 41 w 220"/>
              <a:gd name="T5" fmla="*/ 8 h 173"/>
              <a:gd name="T6" fmla="*/ 7 w 220"/>
              <a:gd name="T7" fmla="*/ 13 h 173"/>
              <a:gd name="T8" fmla="*/ 13 w 220"/>
              <a:gd name="T9" fmla="*/ 47 h 173"/>
              <a:gd name="T10" fmla="*/ 178 w 220"/>
              <a:gd name="T11" fmla="*/ 168 h 173"/>
              <a:gd name="T12" fmla="*/ 192 w 220"/>
              <a:gd name="T13" fmla="*/ 173 h 173"/>
              <a:gd name="T14" fmla="*/ 212 w 220"/>
              <a:gd name="T15" fmla="*/ 163 h 173"/>
              <a:gd name="T16" fmla="*/ 212 w 220"/>
              <a:gd name="T17" fmla="*/ 163 h 173"/>
              <a:gd name="T18" fmla="*/ 212 w 220"/>
              <a:gd name="T19" fmla="*/ 16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0" h="173">
                <a:moveTo>
                  <a:pt x="212" y="163"/>
                </a:moveTo>
                <a:cubicBezTo>
                  <a:pt x="220" y="153"/>
                  <a:pt x="217" y="137"/>
                  <a:pt x="207" y="129"/>
                </a:cubicBezTo>
                <a:cubicBezTo>
                  <a:pt x="41" y="8"/>
                  <a:pt x="41" y="8"/>
                  <a:pt x="41" y="8"/>
                </a:cubicBezTo>
                <a:cubicBezTo>
                  <a:pt x="31" y="0"/>
                  <a:pt x="15" y="2"/>
                  <a:pt x="7" y="13"/>
                </a:cubicBezTo>
                <a:cubicBezTo>
                  <a:pt x="0" y="24"/>
                  <a:pt x="2" y="39"/>
                  <a:pt x="13" y="47"/>
                </a:cubicBezTo>
                <a:cubicBezTo>
                  <a:pt x="178" y="168"/>
                  <a:pt x="178" y="168"/>
                  <a:pt x="178" y="168"/>
                </a:cubicBezTo>
                <a:cubicBezTo>
                  <a:pt x="182" y="172"/>
                  <a:pt x="187" y="173"/>
                  <a:pt x="192" y="173"/>
                </a:cubicBezTo>
                <a:cubicBezTo>
                  <a:pt x="200" y="173"/>
                  <a:pt x="207" y="170"/>
                  <a:pt x="212" y="163"/>
                </a:cubicBezTo>
                <a:close/>
                <a:moveTo>
                  <a:pt x="212" y="163"/>
                </a:moveTo>
                <a:cubicBezTo>
                  <a:pt x="212" y="163"/>
                  <a:pt x="212" y="163"/>
                  <a:pt x="212" y="16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id="{8EC1C250-A488-446C-A575-13F78A0D4FC4}"/>
              </a:ext>
            </a:extLst>
          </p:cNvPr>
          <p:cNvSpPr>
            <a:spLocks noEditPoints="1"/>
          </p:cNvSpPr>
          <p:nvPr/>
        </p:nvSpPr>
        <p:spPr bwMode="auto">
          <a:xfrm>
            <a:off x="4349750" y="2465388"/>
            <a:ext cx="677863" cy="531812"/>
          </a:xfrm>
          <a:custGeom>
            <a:avLst/>
            <a:gdLst>
              <a:gd name="T0" fmla="*/ 181 w 224"/>
              <a:gd name="T1" fmla="*/ 171 h 176"/>
              <a:gd name="T2" fmla="*/ 196 w 224"/>
              <a:gd name="T3" fmla="*/ 176 h 176"/>
              <a:gd name="T4" fmla="*/ 216 w 224"/>
              <a:gd name="T5" fmla="*/ 166 h 176"/>
              <a:gd name="T6" fmla="*/ 210 w 224"/>
              <a:gd name="T7" fmla="*/ 132 h 176"/>
              <a:gd name="T8" fmla="*/ 42 w 224"/>
              <a:gd name="T9" fmla="*/ 8 h 176"/>
              <a:gd name="T10" fmla="*/ 8 w 224"/>
              <a:gd name="T11" fmla="*/ 13 h 176"/>
              <a:gd name="T12" fmla="*/ 13 w 224"/>
              <a:gd name="T13" fmla="*/ 47 h 176"/>
              <a:gd name="T14" fmla="*/ 181 w 224"/>
              <a:gd name="T15" fmla="*/ 171 h 176"/>
              <a:gd name="T16" fmla="*/ 181 w 224"/>
              <a:gd name="T17" fmla="*/ 171 h 176"/>
              <a:gd name="T18" fmla="*/ 181 w 224"/>
              <a:gd name="T19" fmla="*/ 17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4" h="176">
                <a:moveTo>
                  <a:pt x="181" y="171"/>
                </a:moveTo>
                <a:cubicBezTo>
                  <a:pt x="186" y="175"/>
                  <a:pt x="191" y="176"/>
                  <a:pt x="196" y="176"/>
                </a:cubicBezTo>
                <a:cubicBezTo>
                  <a:pt x="203" y="176"/>
                  <a:pt x="211" y="173"/>
                  <a:pt x="216" y="166"/>
                </a:cubicBezTo>
                <a:cubicBezTo>
                  <a:pt x="224" y="155"/>
                  <a:pt x="221" y="140"/>
                  <a:pt x="210" y="132"/>
                </a:cubicBezTo>
                <a:cubicBezTo>
                  <a:pt x="42" y="8"/>
                  <a:pt x="42" y="8"/>
                  <a:pt x="42" y="8"/>
                </a:cubicBezTo>
                <a:cubicBezTo>
                  <a:pt x="31" y="0"/>
                  <a:pt x="16" y="2"/>
                  <a:pt x="8" y="13"/>
                </a:cubicBezTo>
                <a:cubicBezTo>
                  <a:pt x="0" y="24"/>
                  <a:pt x="2" y="39"/>
                  <a:pt x="13" y="47"/>
                </a:cubicBezTo>
                <a:lnTo>
                  <a:pt x="181" y="171"/>
                </a:lnTo>
                <a:close/>
                <a:moveTo>
                  <a:pt x="181" y="171"/>
                </a:moveTo>
                <a:cubicBezTo>
                  <a:pt x="181" y="171"/>
                  <a:pt x="181" y="171"/>
                  <a:pt x="181" y="171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A554D2F7-58A9-4810-A87E-6B81EFE85E85}"/>
              </a:ext>
            </a:extLst>
          </p:cNvPr>
          <p:cNvSpPr>
            <a:spLocks noEditPoints="1"/>
          </p:cNvSpPr>
          <p:nvPr/>
        </p:nvSpPr>
        <p:spPr bwMode="auto">
          <a:xfrm>
            <a:off x="4349750" y="4527550"/>
            <a:ext cx="698500" cy="549275"/>
          </a:xfrm>
          <a:custGeom>
            <a:avLst/>
            <a:gdLst>
              <a:gd name="T0" fmla="*/ 189 w 231"/>
              <a:gd name="T1" fmla="*/ 8 h 182"/>
              <a:gd name="T2" fmla="*/ 13 w 231"/>
              <a:gd name="T3" fmla="*/ 138 h 182"/>
              <a:gd name="T4" fmla="*/ 8 w 231"/>
              <a:gd name="T5" fmla="*/ 172 h 182"/>
              <a:gd name="T6" fmla="*/ 27 w 231"/>
              <a:gd name="T7" fmla="*/ 182 h 182"/>
              <a:gd name="T8" fmla="*/ 42 w 231"/>
              <a:gd name="T9" fmla="*/ 177 h 182"/>
              <a:gd name="T10" fmla="*/ 218 w 231"/>
              <a:gd name="T11" fmla="*/ 47 h 182"/>
              <a:gd name="T12" fmla="*/ 223 w 231"/>
              <a:gd name="T13" fmla="*/ 13 h 182"/>
              <a:gd name="T14" fmla="*/ 189 w 231"/>
              <a:gd name="T15" fmla="*/ 8 h 182"/>
              <a:gd name="T16" fmla="*/ 189 w 231"/>
              <a:gd name="T17" fmla="*/ 8 h 182"/>
              <a:gd name="T18" fmla="*/ 189 w 231"/>
              <a:gd name="T19" fmla="*/ 8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1" h="182">
                <a:moveTo>
                  <a:pt x="189" y="8"/>
                </a:moveTo>
                <a:cubicBezTo>
                  <a:pt x="13" y="138"/>
                  <a:pt x="13" y="138"/>
                  <a:pt x="13" y="138"/>
                </a:cubicBezTo>
                <a:cubicBezTo>
                  <a:pt x="2" y="146"/>
                  <a:pt x="0" y="162"/>
                  <a:pt x="8" y="172"/>
                </a:cubicBezTo>
                <a:cubicBezTo>
                  <a:pt x="12" y="179"/>
                  <a:pt x="20" y="182"/>
                  <a:pt x="27" y="182"/>
                </a:cubicBezTo>
                <a:cubicBezTo>
                  <a:pt x="32" y="182"/>
                  <a:pt x="37" y="181"/>
                  <a:pt x="42" y="177"/>
                </a:cubicBezTo>
                <a:cubicBezTo>
                  <a:pt x="218" y="47"/>
                  <a:pt x="218" y="47"/>
                  <a:pt x="218" y="47"/>
                </a:cubicBezTo>
                <a:cubicBezTo>
                  <a:pt x="229" y="39"/>
                  <a:pt x="231" y="24"/>
                  <a:pt x="223" y="13"/>
                </a:cubicBezTo>
                <a:cubicBezTo>
                  <a:pt x="215" y="2"/>
                  <a:pt x="200" y="0"/>
                  <a:pt x="189" y="8"/>
                </a:cubicBezTo>
                <a:close/>
                <a:moveTo>
                  <a:pt x="189" y="8"/>
                </a:moveTo>
                <a:cubicBezTo>
                  <a:pt x="189" y="8"/>
                  <a:pt x="189" y="8"/>
                  <a:pt x="189" y="8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2">
            <a:extLst>
              <a:ext uri="{FF2B5EF4-FFF2-40B4-BE49-F238E27FC236}">
                <a16:creationId xmlns:a16="http://schemas.microsoft.com/office/drawing/2014/main" id="{23073DA3-92AB-4C15-9BA4-3D06DA7DA465}"/>
              </a:ext>
            </a:extLst>
          </p:cNvPr>
          <p:cNvSpPr>
            <a:spLocks noEditPoints="1"/>
          </p:cNvSpPr>
          <p:nvPr/>
        </p:nvSpPr>
        <p:spPr bwMode="auto">
          <a:xfrm>
            <a:off x="7207250" y="2465388"/>
            <a:ext cx="644525" cy="508000"/>
          </a:xfrm>
          <a:custGeom>
            <a:avLst/>
            <a:gdLst>
              <a:gd name="T0" fmla="*/ 13 w 213"/>
              <a:gd name="T1" fmla="*/ 124 h 168"/>
              <a:gd name="T2" fmla="*/ 8 w 213"/>
              <a:gd name="T3" fmla="*/ 158 h 168"/>
              <a:gd name="T4" fmla="*/ 27 w 213"/>
              <a:gd name="T5" fmla="*/ 168 h 168"/>
              <a:gd name="T6" fmla="*/ 42 w 213"/>
              <a:gd name="T7" fmla="*/ 163 h 168"/>
              <a:gd name="T8" fmla="*/ 200 w 213"/>
              <a:gd name="T9" fmla="*/ 47 h 168"/>
              <a:gd name="T10" fmla="*/ 205 w 213"/>
              <a:gd name="T11" fmla="*/ 13 h 168"/>
              <a:gd name="T12" fmla="*/ 171 w 213"/>
              <a:gd name="T13" fmla="*/ 8 h 168"/>
              <a:gd name="T14" fmla="*/ 13 w 213"/>
              <a:gd name="T15" fmla="*/ 124 h 168"/>
              <a:gd name="T16" fmla="*/ 13 w 213"/>
              <a:gd name="T17" fmla="*/ 124 h 168"/>
              <a:gd name="T18" fmla="*/ 13 w 213"/>
              <a:gd name="T19" fmla="*/ 12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3" h="168">
                <a:moveTo>
                  <a:pt x="13" y="124"/>
                </a:moveTo>
                <a:cubicBezTo>
                  <a:pt x="2" y="132"/>
                  <a:pt x="0" y="147"/>
                  <a:pt x="8" y="158"/>
                </a:cubicBezTo>
                <a:cubicBezTo>
                  <a:pt x="13" y="165"/>
                  <a:pt x="20" y="168"/>
                  <a:pt x="27" y="168"/>
                </a:cubicBezTo>
                <a:cubicBezTo>
                  <a:pt x="32" y="168"/>
                  <a:pt x="37" y="167"/>
                  <a:pt x="42" y="163"/>
                </a:cubicBezTo>
                <a:cubicBezTo>
                  <a:pt x="200" y="47"/>
                  <a:pt x="200" y="47"/>
                  <a:pt x="200" y="47"/>
                </a:cubicBezTo>
                <a:cubicBezTo>
                  <a:pt x="210" y="39"/>
                  <a:pt x="213" y="24"/>
                  <a:pt x="205" y="13"/>
                </a:cubicBezTo>
                <a:cubicBezTo>
                  <a:pt x="197" y="2"/>
                  <a:pt x="182" y="0"/>
                  <a:pt x="171" y="8"/>
                </a:cubicBezTo>
                <a:lnTo>
                  <a:pt x="13" y="124"/>
                </a:lnTo>
                <a:close/>
                <a:moveTo>
                  <a:pt x="13" y="124"/>
                </a:moveTo>
                <a:cubicBezTo>
                  <a:pt x="13" y="124"/>
                  <a:pt x="13" y="124"/>
                  <a:pt x="13" y="1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3">
            <a:extLst>
              <a:ext uri="{FF2B5EF4-FFF2-40B4-BE49-F238E27FC236}">
                <a16:creationId xmlns:a16="http://schemas.microsoft.com/office/drawing/2014/main" id="{D8F737E3-6CE7-44B5-95F3-AAE54A4764B1}"/>
              </a:ext>
            </a:extLst>
          </p:cNvPr>
          <p:cNvSpPr>
            <a:spLocks noEditPoints="1"/>
          </p:cNvSpPr>
          <p:nvPr/>
        </p:nvSpPr>
        <p:spPr bwMode="auto">
          <a:xfrm>
            <a:off x="7480300" y="3702050"/>
            <a:ext cx="711200" cy="147637"/>
          </a:xfrm>
          <a:custGeom>
            <a:avLst/>
            <a:gdLst>
              <a:gd name="T0" fmla="*/ 210 w 235"/>
              <a:gd name="T1" fmla="*/ 0 h 49"/>
              <a:gd name="T2" fmla="*/ 24 w 235"/>
              <a:gd name="T3" fmla="*/ 0 h 49"/>
              <a:gd name="T4" fmla="*/ 0 w 235"/>
              <a:gd name="T5" fmla="*/ 25 h 49"/>
              <a:gd name="T6" fmla="*/ 24 w 235"/>
              <a:gd name="T7" fmla="*/ 49 h 49"/>
              <a:gd name="T8" fmla="*/ 210 w 235"/>
              <a:gd name="T9" fmla="*/ 49 h 49"/>
              <a:gd name="T10" fmla="*/ 235 w 235"/>
              <a:gd name="T11" fmla="*/ 25 h 49"/>
              <a:gd name="T12" fmla="*/ 210 w 235"/>
              <a:gd name="T13" fmla="*/ 0 h 49"/>
              <a:gd name="T14" fmla="*/ 210 w 235"/>
              <a:gd name="T15" fmla="*/ 0 h 49"/>
              <a:gd name="T16" fmla="*/ 210 w 235"/>
              <a:gd name="T17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5" h="49">
                <a:moveTo>
                  <a:pt x="210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5"/>
                </a:cubicBezTo>
                <a:cubicBezTo>
                  <a:pt x="0" y="38"/>
                  <a:pt x="11" y="49"/>
                  <a:pt x="24" y="49"/>
                </a:cubicBezTo>
                <a:cubicBezTo>
                  <a:pt x="210" y="49"/>
                  <a:pt x="210" y="49"/>
                  <a:pt x="210" y="49"/>
                </a:cubicBezTo>
                <a:cubicBezTo>
                  <a:pt x="224" y="49"/>
                  <a:pt x="235" y="38"/>
                  <a:pt x="235" y="25"/>
                </a:cubicBezTo>
                <a:cubicBezTo>
                  <a:pt x="235" y="11"/>
                  <a:pt x="224" y="0"/>
                  <a:pt x="210" y="0"/>
                </a:cubicBezTo>
                <a:close/>
                <a:moveTo>
                  <a:pt x="210" y="0"/>
                </a:moveTo>
                <a:cubicBezTo>
                  <a:pt x="210" y="0"/>
                  <a:pt x="210" y="0"/>
                  <a:pt x="210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4">
            <a:extLst>
              <a:ext uri="{FF2B5EF4-FFF2-40B4-BE49-F238E27FC236}">
                <a16:creationId xmlns:a16="http://schemas.microsoft.com/office/drawing/2014/main" id="{77F63D1A-75BC-4A2D-B33F-2709EA5E4E0C}"/>
              </a:ext>
            </a:extLst>
          </p:cNvPr>
          <p:cNvSpPr>
            <a:spLocks noEditPoints="1"/>
          </p:cNvSpPr>
          <p:nvPr/>
        </p:nvSpPr>
        <p:spPr bwMode="auto">
          <a:xfrm>
            <a:off x="4000500" y="3702050"/>
            <a:ext cx="727075" cy="147637"/>
          </a:xfrm>
          <a:custGeom>
            <a:avLst/>
            <a:gdLst>
              <a:gd name="T0" fmla="*/ 240 w 240"/>
              <a:gd name="T1" fmla="*/ 25 h 49"/>
              <a:gd name="T2" fmla="*/ 216 w 240"/>
              <a:gd name="T3" fmla="*/ 0 h 49"/>
              <a:gd name="T4" fmla="*/ 24 w 240"/>
              <a:gd name="T5" fmla="*/ 0 h 49"/>
              <a:gd name="T6" fmla="*/ 0 w 240"/>
              <a:gd name="T7" fmla="*/ 25 h 49"/>
              <a:gd name="T8" fmla="*/ 24 w 240"/>
              <a:gd name="T9" fmla="*/ 49 h 49"/>
              <a:gd name="T10" fmla="*/ 216 w 240"/>
              <a:gd name="T11" fmla="*/ 49 h 49"/>
              <a:gd name="T12" fmla="*/ 240 w 240"/>
              <a:gd name="T13" fmla="*/ 25 h 49"/>
              <a:gd name="T14" fmla="*/ 240 w 240"/>
              <a:gd name="T15" fmla="*/ 25 h 49"/>
              <a:gd name="T16" fmla="*/ 240 w 240"/>
              <a:gd name="T17" fmla="*/ 2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0" h="49">
                <a:moveTo>
                  <a:pt x="240" y="25"/>
                </a:moveTo>
                <a:cubicBezTo>
                  <a:pt x="240" y="11"/>
                  <a:pt x="230" y="0"/>
                  <a:pt x="21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5"/>
                </a:cubicBezTo>
                <a:cubicBezTo>
                  <a:pt x="0" y="38"/>
                  <a:pt x="11" y="49"/>
                  <a:pt x="24" y="49"/>
                </a:cubicBezTo>
                <a:cubicBezTo>
                  <a:pt x="216" y="49"/>
                  <a:pt x="216" y="49"/>
                  <a:pt x="216" y="49"/>
                </a:cubicBezTo>
                <a:cubicBezTo>
                  <a:pt x="229" y="49"/>
                  <a:pt x="240" y="38"/>
                  <a:pt x="240" y="25"/>
                </a:cubicBezTo>
                <a:close/>
                <a:moveTo>
                  <a:pt x="240" y="25"/>
                </a:moveTo>
                <a:cubicBezTo>
                  <a:pt x="240" y="25"/>
                  <a:pt x="240" y="25"/>
                  <a:pt x="240" y="25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群組 4"/>
          <p:cNvGrpSpPr/>
          <p:nvPr/>
        </p:nvGrpSpPr>
        <p:grpSpPr>
          <a:xfrm>
            <a:off x="3266620" y="4500141"/>
            <a:ext cx="733880" cy="784830"/>
            <a:chOff x="8343900" y="2419116"/>
            <a:chExt cx="733880" cy="784830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F36EFA5-53B1-4B8E-A6B6-F4CFDC167246}"/>
                </a:ext>
              </a:extLst>
            </p:cNvPr>
            <p:cNvSpPr txBox="1"/>
            <p:nvPr/>
          </p:nvSpPr>
          <p:spPr>
            <a:xfrm>
              <a:off x="8343900" y="2419116"/>
              <a:ext cx="73388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500" dirty="0">
                  <a:solidFill>
                    <a:sysClr val="windowText" lastClr="000000">
                      <a:alpha val="82000"/>
                    </a:sysClr>
                  </a:solidFill>
                  <a:latin typeface="Oswald" panose="02000303000000000000" pitchFamily="2" charset="0"/>
                  <a:ea typeface="PT Sans" panose="020B0503020203020204" pitchFamily="34" charset="0"/>
                </a:rPr>
                <a:t>3</a:t>
              </a:r>
            </a:p>
          </p:txBody>
        </p:sp>
        <p:sp>
          <p:nvSpPr>
            <p:cNvPr id="40" name="Right Triangle 39">
              <a:extLst>
                <a:ext uri="{FF2B5EF4-FFF2-40B4-BE49-F238E27FC236}">
                  <a16:creationId xmlns:a16="http://schemas.microsoft.com/office/drawing/2014/main" id="{F9281C3C-2B6F-46F4-9706-2BB950D53D7A}"/>
                </a:ext>
              </a:extLst>
            </p:cNvPr>
            <p:cNvSpPr/>
            <p:nvPr/>
          </p:nvSpPr>
          <p:spPr>
            <a:xfrm rot="11700000">
              <a:off x="8610634" y="2723364"/>
              <a:ext cx="176334" cy="176334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4CAAF319-B00E-41C5-8A64-A335BF856712}"/>
              </a:ext>
            </a:extLst>
          </p:cNvPr>
          <p:cNvSpPr txBox="1"/>
          <p:nvPr/>
        </p:nvSpPr>
        <p:spPr>
          <a:xfrm>
            <a:off x="8199742" y="2021814"/>
            <a:ext cx="73388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ysClr val="windowText" lastClr="000000">
                    <a:alpha val="82000"/>
                  </a:sys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4</a:t>
            </a:r>
          </a:p>
          <a:p>
            <a:pPr algn="ctr"/>
            <a:endParaRPr lang="en-US" sz="4500" dirty="0">
              <a:solidFill>
                <a:sysClr val="windowText" lastClr="000000">
                  <a:alpha val="82000"/>
                </a:sysClr>
              </a:solidFill>
              <a:latin typeface="Oswald" panose="02000303000000000000" pitchFamily="2" charset="0"/>
              <a:ea typeface="PT Sans" panose="020B0503020203020204" pitchFamily="34" charset="0"/>
            </a:endParaRPr>
          </a:p>
          <a:p>
            <a:pPr algn="ctr"/>
            <a:r>
              <a:rPr lang="en-US" altLang="zh-TW" sz="4500" dirty="0">
                <a:solidFill>
                  <a:sysClr val="windowText" lastClr="000000">
                    <a:alpha val="82000"/>
                  </a:sys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5</a:t>
            </a:r>
          </a:p>
          <a:p>
            <a:pPr algn="ctr"/>
            <a:endParaRPr lang="en-US" altLang="zh-TW" sz="4500" dirty="0">
              <a:solidFill>
                <a:sysClr val="windowText" lastClr="000000">
                  <a:alpha val="82000"/>
                </a:sysClr>
              </a:solidFill>
              <a:latin typeface="Oswald" panose="02000303000000000000" pitchFamily="2" charset="0"/>
              <a:ea typeface="PT Sans" panose="020B0503020203020204" pitchFamily="34" charset="0"/>
            </a:endParaRPr>
          </a:p>
          <a:p>
            <a:pPr algn="ctr"/>
            <a:r>
              <a:rPr lang="en-US" altLang="zh-TW" sz="4500" dirty="0">
                <a:solidFill>
                  <a:sysClr val="windowText" lastClr="000000">
                    <a:alpha val="82000"/>
                  </a:sys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6</a:t>
            </a:r>
            <a:endParaRPr lang="en-US" sz="4500" dirty="0">
              <a:solidFill>
                <a:sysClr val="windowText" lastClr="000000">
                  <a:alpha val="82000"/>
                </a:sysClr>
              </a:solidFill>
              <a:latin typeface="Oswald" panose="02000303000000000000" pitchFamily="2" charset="0"/>
              <a:ea typeface="PT Sans" panose="020B0503020203020204" pitchFamily="34" charset="0"/>
            </a:endParaRPr>
          </a:p>
        </p:txBody>
      </p:sp>
      <p:sp>
        <p:nvSpPr>
          <p:cNvPr id="45" name="Right Triangle 44">
            <a:extLst>
              <a:ext uri="{FF2B5EF4-FFF2-40B4-BE49-F238E27FC236}">
                <a16:creationId xmlns:a16="http://schemas.microsoft.com/office/drawing/2014/main" id="{19EAEF54-DB55-4B1E-A0F3-B478107CA6A8}"/>
              </a:ext>
            </a:extLst>
          </p:cNvPr>
          <p:cNvSpPr/>
          <p:nvPr/>
        </p:nvSpPr>
        <p:spPr>
          <a:xfrm rot="11700000">
            <a:off x="8478515" y="2393064"/>
            <a:ext cx="176334" cy="17633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群組 6"/>
          <p:cNvGrpSpPr/>
          <p:nvPr/>
        </p:nvGrpSpPr>
        <p:grpSpPr>
          <a:xfrm>
            <a:off x="3371622" y="1994111"/>
            <a:ext cx="733880" cy="784830"/>
            <a:chOff x="3103108" y="2419116"/>
            <a:chExt cx="733880" cy="784830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9017346-03BB-488B-9EA9-2069FD2D7294}"/>
                </a:ext>
              </a:extLst>
            </p:cNvPr>
            <p:cNvSpPr txBox="1"/>
            <p:nvPr/>
          </p:nvSpPr>
          <p:spPr>
            <a:xfrm>
              <a:off x="3103108" y="2419116"/>
              <a:ext cx="73388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500" dirty="0">
                  <a:solidFill>
                    <a:sysClr val="windowText" lastClr="000000">
                      <a:alpha val="82000"/>
                    </a:sysClr>
                  </a:solidFill>
                  <a:latin typeface="Oswald" panose="02000303000000000000" pitchFamily="2" charset="0"/>
                  <a:ea typeface="PT Sans" panose="020B0503020203020204" pitchFamily="34" charset="0"/>
                </a:rPr>
                <a:t>1</a:t>
              </a:r>
            </a:p>
          </p:txBody>
        </p:sp>
        <p:sp>
          <p:nvSpPr>
            <p:cNvPr id="48" name="Right Triangle 47">
              <a:extLst>
                <a:ext uri="{FF2B5EF4-FFF2-40B4-BE49-F238E27FC236}">
                  <a16:creationId xmlns:a16="http://schemas.microsoft.com/office/drawing/2014/main" id="{A45CAB70-2DBF-47D8-AA9E-696C1DB96A8C}"/>
                </a:ext>
              </a:extLst>
            </p:cNvPr>
            <p:cNvSpPr/>
            <p:nvPr/>
          </p:nvSpPr>
          <p:spPr>
            <a:xfrm rot="11700000">
              <a:off x="3369842" y="2723364"/>
              <a:ext cx="176334" cy="176334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群組 3"/>
          <p:cNvGrpSpPr/>
          <p:nvPr/>
        </p:nvGrpSpPr>
        <p:grpSpPr>
          <a:xfrm>
            <a:off x="3140346" y="3247126"/>
            <a:ext cx="733880" cy="784830"/>
            <a:chOff x="3140346" y="3247126"/>
            <a:chExt cx="733880" cy="78483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D17D6F5-AEE3-44C2-8350-31AD091285E2}"/>
                </a:ext>
              </a:extLst>
            </p:cNvPr>
            <p:cNvSpPr txBox="1"/>
            <p:nvPr/>
          </p:nvSpPr>
          <p:spPr>
            <a:xfrm>
              <a:off x="3140346" y="3247126"/>
              <a:ext cx="73388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500" dirty="0">
                  <a:solidFill>
                    <a:sysClr val="windowText" lastClr="000000">
                      <a:alpha val="82000"/>
                    </a:sysClr>
                  </a:solidFill>
                  <a:latin typeface="Oswald" panose="02000303000000000000" pitchFamily="2" charset="0"/>
                  <a:ea typeface="PT Sans" panose="020B0503020203020204" pitchFamily="34" charset="0"/>
                </a:rPr>
                <a:t>2</a:t>
              </a:r>
            </a:p>
          </p:txBody>
        </p:sp>
        <p:sp>
          <p:nvSpPr>
            <p:cNvPr id="50" name="Right Triangle 49">
              <a:extLst>
                <a:ext uri="{FF2B5EF4-FFF2-40B4-BE49-F238E27FC236}">
                  <a16:creationId xmlns:a16="http://schemas.microsoft.com/office/drawing/2014/main" id="{EB7BCB33-C44B-46E3-827A-51EA7C42605F}"/>
                </a:ext>
              </a:extLst>
            </p:cNvPr>
            <p:cNvSpPr/>
            <p:nvPr/>
          </p:nvSpPr>
          <p:spPr>
            <a:xfrm rot="11700000">
              <a:off x="3407080" y="3551374"/>
              <a:ext cx="176334" cy="176334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D016DB-AE16-4BAA-954F-B7AFCF824B0A}"/>
              </a:ext>
            </a:extLst>
          </p:cNvPr>
          <p:cNvSpPr txBox="1"/>
          <p:nvPr/>
        </p:nvSpPr>
        <p:spPr>
          <a:xfrm>
            <a:off x="8671228" y="2395161"/>
            <a:ext cx="3520771" cy="68223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400" b="1" dirty="0" err="1">
                <a:latin typeface="Montserrat Black"/>
                <a:ea typeface="PT Sans" panose="020B0503020203020204" pitchFamily="34" charset="0"/>
                <a:cs typeface="Montserrat" charset="0"/>
              </a:rPr>
              <a:t>OC：Occupied</a:t>
            </a:r>
            <a:r>
              <a:rPr lang="en-US" sz="2400" b="1" dirty="0">
                <a:latin typeface="Montserrat Black"/>
                <a:ea typeface="PT Sans" panose="020B0503020203020204" pitchFamily="34" charset="0"/>
                <a:cs typeface="Montserrat" charset="0"/>
              </a:rPr>
              <a:t> &amp; Clean</a:t>
            </a:r>
          </a:p>
          <a:p>
            <a:pPr>
              <a:lnSpc>
                <a:spcPts val="2300"/>
              </a:lnSpc>
            </a:pPr>
            <a:r>
              <a:rPr lang="zh-TW" altLang="en-US" sz="2400" dirty="0">
                <a:latin typeface="Montserrat Black"/>
                <a:ea typeface="PT Sans" panose="020B0503020203020204" pitchFamily="34" charset="0"/>
                <a:cs typeface="Montserrat" charset="0"/>
              </a:rPr>
              <a:t>已整理好的續住房</a:t>
            </a:r>
            <a:endParaRPr lang="en-US" sz="2400" dirty="0">
              <a:latin typeface="Montserrat Black"/>
              <a:ea typeface="PT Sans" panose="020B0503020203020204" pitchFamily="34" charset="0"/>
              <a:cs typeface="Montserrat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722F9E2-4B65-43B8-8F72-7C5AE822BDAF}"/>
              </a:ext>
            </a:extLst>
          </p:cNvPr>
          <p:cNvSpPr txBox="1"/>
          <p:nvPr/>
        </p:nvSpPr>
        <p:spPr>
          <a:xfrm>
            <a:off x="8670954" y="4890923"/>
            <a:ext cx="3073878" cy="97719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400" b="1" dirty="0" err="1">
                <a:latin typeface="Montserrat Black"/>
                <a:ea typeface="PT Sans" panose="020B0503020203020204" pitchFamily="34" charset="0"/>
                <a:cs typeface="Montserrat" charset="0"/>
              </a:rPr>
              <a:t>OOO：Out</a:t>
            </a:r>
            <a:r>
              <a:rPr lang="en-US" sz="2400" b="1" dirty="0">
                <a:latin typeface="Montserrat Black"/>
                <a:ea typeface="PT Sans" panose="020B0503020203020204" pitchFamily="34" charset="0"/>
                <a:cs typeface="Montserrat" charset="0"/>
              </a:rPr>
              <a:t> of Order</a:t>
            </a:r>
            <a:r>
              <a:rPr lang="zh-TW" altLang="en-US" sz="2400" dirty="0">
                <a:latin typeface="Montserrat Black"/>
                <a:ea typeface="PT Sans" panose="020B0503020203020204" pitchFamily="34" charset="0"/>
                <a:cs typeface="Montserrat" charset="0"/>
              </a:rPr>
              <a:t>故障房，設備故障或正在保養，無法銷售</a:t>
            </a:r>
            <a:endParaRPr lang="en-US" sz="2400" dirty="0">
              <a:latin typeface="Montserrat Black"/>
              <a:ea typeface="PT Sans" panose="020B0503020203020204" pitchFamily="34" charset="0"/>
              <a:cs typeface="Montserrat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6F5E7ED-653E-469F-9AB9-3D29EF2A5C17}"/>
              </a:ext>
            </a:extLst>
          </p:cNvPr>
          <p:cNvSpPr txBox="1"/>
          <p:nvPr/>
        </p:nvSpPr>
        <p:spPr>
          <a:xfrm>
            <a:off x="321972" y="2395161"/>
            <a:ext cx="3028053" cy="68223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400" b="1" dirty="0">
                <a:latin typeface="Montserrat Black"/>
                <a:ea typeface="PT Sans" panose="020B0503020203020204" pitchFamily="34" charset="0"/>
                <a:cs typeface="Montserrat" charset="0"/>
              </a:rPr>
              <a:t>VC：</a:t>
            </a:r>
            <a:r>
              <a:rPr lang="zh-TW" altLang="en-US" sz="2400" b="1" dirty="0">
                <a:latin typeface="Montserrat Black"/>
                <a:ea typeface="PT Sans" panose="020B0503020203020204" pitchFamily="34" charset="0"/>
                <a:cs typeface="Montserrat" charset="0"/>
              </a:rPr>
              <a:t> </a:t>
            </a:r>
            <a:r>
              <a:rPr lang="en-US" sz="2400" b="1" dirty="0">
                <a:latin typeface="Montserrat Black"/>
                <a:ea typeface="PT Sans" panose="020B0503020203020204" pitchFamily="34" charset="0"/>
                <a:cs typeface="Montserrat" charset="0"/>
              </a:rPr>
              <a:t>Vacant &amp; Clean</a:t>
            </a:r>
          </a:p>
          <a:p>
            <a:pPr>
              <a:lnSpc>
                <a:spcPts val="2300"/>
              </a:lnSpc>
            </a:pPr>
            <a:r>
              <a:rPr lang="zh-TW" altLang="en-US" sz="2400" dirty="0">
                <a:latin typeface="Montserrat Black"/>
                <a:ea typeface="PT Sans" panose="020B0503020203020204" pitchFamily="34" charset="0"/>
                <a:cs typeface="Montserrat" charset="0"/>
              </a:rPr>
              <a:t>乾淨已整理好的客房</a:t>
            </a:r>
            <a:endParaRPr lang="en-US" sz="2400" dirty="0">
              <a:latin typeface="Montserrat Black"/>
              <a:ea typeface="PT Sans" panose="020B0503020203020204" pitchFamily="34" charset="0"/>
              <a:cs typeface="Montserrat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A13FB6B-AF5D-4D57-A07D-7B52F0162380}"/>
              </a:ext>
            </a:extLst>
          </p:cNvPr>
          <p:cNvSpPr txBox="1"/>
          <p:nvPr/>
        </p:nvSpPr>
        <p:spPr>
          <a:xfrm>
            <a:off x="401923" y="3340398"/>
            <a:ext cx="2816501" cy="97719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zh-TW" sz="2400" b="1" dirty="0">
                <a:latin typeface="Montserrat Black"/>
                <a:ea typeface="PT Sans" panose="020B0503020203020204" pitchFamily="34" charset="0"/>
                <a:cs typeface="Montserrat" charset="0"/>
              </a:rPr>
              <a:t>VD:</a:t>
            </a:r>
            <a:r>
              <a:rPr lang="zh-TW" altLang="en-US" sz="2400" b="1" dirty="0">
                <a:latin typeface="Montserrat Black"/>
                <a:ea typeface="PT Sans" panose="020B0503020203020204" pitchFamily="34" charset="0"/>
                <a:cs typeface="Montserrat" charset="0"/>
              </a:rPr>
              <a:t>  </a:t>
            </a:r>
            <a:r>
              <a:rPr lang="en-US" sz="2400" b="1" dirty="0">
                <a:latin typeface="Montserrat Black"/>
                <a:ea typeface="PT Sans" panose="020B0503020203020204" pitchFamily="34" charset="0"/>
                <a:cs typeface="Montserrat" charset="0"/>
              </a:rPr>
              <a:t>Vacant &amp; Dirty</a:t>
            </a:r>
          </a:p>
          <a:p>
            <a:pPr>
              <a:lnSpc>
                <a:spcPts val="2300"/>
              </a:lnSpc>
            </a:pPr>
            <a:r>
              <a:rPr lang="zh-TW" altLang="en-US" sz="2400" dirty="0">
                <a:latin typeface="Montserrat Black"/>
                <a:ea typeface="PT Sans" panose="020B0503020203020204" pitchFamily="34" charset="0"/>
                <a:cs typeface="Montserrat" charset="0"/>
              </a:rPr>
              <a:t>已遷出，尚未整理的客房</a:t>
            </a:r>
            <a:endParaRPr lang="en-US" sz="14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13116" y="549056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dirty="0"/>
              <a:t>客房現況代號</a:t>
            </a:r>
          </a:p>
        </p:txBody>
      </p:sp>
      <p:sp>
        <p:nvSpPr>
          <p:cNvPr id="6" name="矩形 5"/>
          <p:cNvSpPr/>
          <p:nvPr/>
        </p:nvSpPr>
        <p:spPr>
          <a:xfrm>
            <a:off x="381674" y="4676590"/>
            <a:ext cx="30107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b="1" dirty="0">
                <a:latin typeface="Montserrat Black"/>
              </a:rPr>
              <a:t>VR</a:t>
            </a:r>
            <a:r>
              <a:rPr lang="zh-TW" altLang="en-US" sz="2400" b="1" dirty="0">
                <a:latin typeface="Montserrat Black"/>
              </a:rPr>
              <a:t>：</a:t>
            </a:r>
            <a:r>
              <a:rPr lang="en-US" altLang="zh-TW" sz="2400" b="1" dirty="0">
                <a:latin typeface="Montserrat Black"/>
              </a:rPr>
              <a:t>Vacant &amp; Ready</a:t>
            </a:r>
          </a:p>
          <a:p>
            <a:r>
              <a:rPr lang="zh-TW" altLang="en-US" sz="2400" dirty="0">
                <a:latin typeface="Montserrat Black"/>
              </a:rPr>
              <a:t>空房，尚未銷售出去</a:t>
            </a:r>
          </a:p>
        </p:txBody>
      </p:sp>
      <p:sp>
        <p:nvSpPr>
          <p:cNvPr id="31" name="Right Triangle 44">
            <a:extLst>
              <a:ext uri="{FF2B5EF4-FFF2-40B4-BE49-F238E27FC236}">
                <a16:creationId xmlns:a16="http://schemas.microsoft.com/office/drawing/2014/main" id="{19EAEF54-DB55-4B1E-A0F3-B478107CA6A8}"/>
              </a:ext>
            </a:extLst>
          </p:cNvPr>
          <p:cNvSpPr/>
          <p:nvPr/>
        </p:nvSpPr>
        <p:spPr>
          <a:xfrm rot="11700000">
            <a:off x="8528949" y="3721865"/>
            <a:ext cx="176334" cy="17633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Triangle 44">
            <a:extLst>
              <a:ext uri="{FF2B5EF4-FFF2-40B4-BE49-F238E27FC236}">
                <a16:creationId xmlns:a16="http://schemas.microsoft.com/office/drawing/2014/main" id="{19EAEF54-DB55-4B1E-A0F3-B478107CA6A8}"/>
              </a:ext>
            </a:extLst>
          </p:cNvPr>
          <p:cNvSpPr/>
          <p:nvPr/>
        </p:nvSpPr>
        <p:spPr>
          <a:xfrm rot="11700000">
            <a:off x="8478515" y="5055118"/>
            <a:ext cx="176334" cy="17633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8671228" y="3588149"/>
            <a:ext cx="3262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b="1" dirty="0">
                <a:latin typeface="Montserrat Black"/>
              </a:rPr>
              <a:t>OD</a:t>
            </a:r>
            <a:r>
              <a:rPr lang="zh-TW" altLang="en-US" sz="2400" b="1" dirty="0">
                <a:latin typeface="Montserrat Black"/>
              </a:rPr>
              <a:t>：</a:t>
            </a:r>
            <a:r>
              <a:rPr lang="en-US" altLang="zh-TW" sz="2400" b="1" dirty="0">
                <a:latin typeface="Montserrat Black"/>
              </a:rPr>
              <a:t>Occupied &amp; Dirty</a:t>
            </a:r>
          </a:p>
          <a:p>
            <a:r>
              <a:rPr lang="zh-TW" altLang="en-US" sz="2400" dirty="0">
                <a:latin typeface="Montserrat Black"/>
              </a:rPr>
              <a:t>尚未整理好的續住房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83135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280491" y="685800"/>
            <a:ext cx="5515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進入客房前的禮儀應對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C62DB7-C701-4C5A-8020-085F5F2DCB35}"/>
              </a:ext>
            </a:extLst>
          </p:cNvPr>
          <p:cNvGrpSpPr/>
          <p:nvPr/>
        </p:nvGrpSpPr>
        <p:grpSpPr>
          <a:xfrm>
            <a:off x="280491" y="1807473"/>
            <a:ext cx="6107430" cy="925619"/>
            <a:chOff x="5795921" y="1525078"/>
            <a:chExt cx="6107430" cy="92561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236CBA-798F-41BF-9BA1-14A55CF546A6}"/>
                </a:ext>
              </a:extLst>
            </p:cNvPr>
            <p:cNvSpPr txBox="1"/>
            <p:nvPr/>
          </p:nvSpPr>
          <p:spPr>
            <a:xfrm>
              <a:off x="6096000" y="1896699"/>
              <a:ext cx="30099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8428EF-72BB-451E-992A-DEA5975F3603}"/>
                </a:ext>
              </a:extLst>
            </p:cNvPr>
            <p:cNvSpPr txBox="1"/>
            <p:nvPr/>
          </p:nvSpPr>
          <p:spPr>
            <a:xfrm>
              <a:off x="5795921" y="1525078"/>
              <a:ext cx="6107430" cy="39036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E0637CCC-45C4-48D1-8909-D6A94E589F1F}"/>
              </a:ext>
            </a:extLst>
          </p:cNvPr>
          <p:cNvSpPr/>
          <p:nvPr/>
        </p:nvSpPr>
        <p:spPr>
          <a:xfrm>
            <a:off x="5893858" y="685800"/>
            <a:ext cx="5486400" cy="5486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98BE6AC-3DDC-4932-8001-04DEE00D178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r="16675"/>
          <a:stretch>
            <a:fillRect/>
          </a:stretch>
        </p:blipFill>
        <p:spPr/>
      </p:pic>
      <p:sp>
        <p:nvSpPr>
          <p:cNvPr id="2" name="矩形 1"/>
          <p:cNvSpPr/>
          <p:nvPr/>
        </p:nvSpPr>
        <p:spPr>
          <a:xfrm>
            <a:off x="140245" y="1807473"/>
            <a:ext cx="638792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/>
              <a:t>進入客房前一定要注意禮節</a:t>
            </a:r>
            <a:endParaRPr lang="en-US" altLang="zh-TW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400" dirty="0"/>
              <a:t>先以食指與中指的關節輕敲房門三下，並表明「</a:t>
            </a:r>
            <a:r>
              <a:rPr lang="en-US" altLang="zh-TW" sz="2400" dirty="0"/>
              <a:t>HOUSKEEPING</a:t>
            </a:r>
            <a:r>
              <a:rPr lang="zh-TW" altLang="en-US" sz="2400" dirty="0"/>
              <a:t>」，等得到客人允許後方可入內</a:t>
            </a:r>
            <a:endParaRPr lang="en-US" altLang="zh-TW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400" dirty="0"/>
              <a:t>連續敲門兩次並等待沒有回應後，才可以使用服務鑰匙入內整理</a:t>
            </a:r>
            <a:endParaRPr lang="en-US" altLang="zh-TW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400" dirty="0"/>
              <a:t>如客人在房內，需事先徵求客人的意願才進房，若是干擾到客人休息必須致歉後立即離開房間。</a:t>
            </a:r>
            <a:endParaRPr lang="en-US" altLang="zh-TW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000" dirty="0"/>
              <a:t>https://www.youtube.com/watch?v=iiNFrFiPepg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73678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4105516" y="59777"/>
            <a:ext cx="5515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敲門進入客房程序</a:t>
            </a:r>
            <a:endParaRPr lang="en-US" sz="32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C62DB7-C701-4C5A-8020-085F5F2DCB35}"/>
              </a:ext>
            </a:extLst>
          </p:cNvPr>
          <p:cNvGrpSpPr/>
          <p:nvPr/>
        </p:nvGrpSpPr>
        <p:grpSpPr>
          <a:xfrm>
            <a:off x="280491" y="1807473"/>
            <a:ext cx="6107430" cy="925619"/>
            <a:chOff x="5795921" y="1525078"/>
            <a:chExt cx="6107430" cy="92561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236CBA-798F-41BF-9BA1-14A55CF546A6}"/>
                </a:ext>
              </a:extLst>
            </p:cNvPr>
            <p:cNvSpPr txBox="1"/>
            <p:nvPr/>
          </p:nvSpPr>
          <p:spPr>
            <a:xfrm>
              <a:off x="6096000" y="1896699"/>
              <a:ext cx="30099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8428EF-72BB-451E-992A-DEA5975F3603}"/>
                </a:ext>
              </a:extLst>
            </p:cNvPr>
            <p:cNvSpPr txBox="1"/>
            <p:nvPr/>
          </p:nvSpPr>
          <p:spPr>
            <a:xfrm>
              <a:off x="5795921" y="1525078"/>
              <a:ext cx="6107430" cy="39036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E0637CCC-45C4-48D1-8909-D6A94E589F1F}"/>
              </a:ext>
            </a:extLst>
          </p:cNvPr>
          <p:cNvSpPr/>
          <p:nvPr/>
        </p:nvSpPr>
        <p:spPr>
          <a:xfrm>
            <a:off x="5893858" y="685800"/>
            <a:ext cx="5486400" cy="5486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9397" y="644552"/>
            <a:ext cx="11081118" cy="618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945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95FE9D00-11F0-4B4B-95E3-22CC77FAF5D1}"/>
              </a:ext>
            </a:extLst>
          </p:cNvPr>
          <p:cNvSpPr txBox="1"/>
          <p:nvPr/>
        </p:nvSpPr>
        <p:spPr>
          <a:xfrm>
            <a:off x="774700" y="783769"/>
            <a:ext cx="52432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WELCOME </a:t>
            </a:r>
            <a:r>
              <a:rPr lang="en-US" altLang="zh-TW" sz="45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HOME</a:t>
            </a:r>
            <a:r>
              <a:rPr lang="en-US" sz="45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!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3118091-862C-4DAC-B29A-AC31D271E7DE}"/>
              </a:ext>
            </a:extLst>
          </p:cNvPr>
          <p:cNvGrpSpPr/>
          <p:nvPr/>
        </p:nvGrpSpPr>
        <p:grpSpPr>
          <a:xfrm>
            <a:off x="774700" y="2179094"/>
            <a:ext cx="5162550" cy="2066953"/>
            <a:chOff x="6096000" y="1896699"/>
            <a:chExt cx="5162550" cy="206695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A0548EF-CE67-4CBE-96BB-8BE6DE36AE7A}"/>
                </a:ext>
              </a:extLst>
            </p:cNvPr>
            <p:cNvSpPr txBox="1"/>
            <p:nvPr/>
          </p:nvSpPr>
          <p:spPr>
            <a:xfrm>
              <a:off x="6096000" y="1896699"/>
              <a:ext cx="42100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B6161B-A9E8-41F4-B3D5-7F85AFE76608}"/>
                </a:ext>
              </a:extLst>
            </p:cNvPr>
            <p:cNvSpPr txBox="1"/>
            <p:nvPr/>
          </p:nvSpPr>
          <p:spPr>
            <a:xfrm>
              <a:off x="6096000" y="3602719"/>
              <a:ext cx="5162550" cy="36093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sz="1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74141" y="2850843"/>
            <a:ext cx="5262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b="1" dirty="0"/>
              <a:t>客房服務應對與服務禮儀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D836EB3D-4114-4863-9298-25A6E29420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753" y="2074855"/>
            <a:ext cx="2913102" cy="1957679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C47DF42C-9DD4-46C2-A2F3-AF39EEC1660D}"/>
              </a:ext>
            </a:extLst>
          </p:cNvPr>
          <p:cNvSpPr txBox="1"/>
          <p:nvPr/>
        </p:nvSpPr>
        <p:spPr>
          <a:xfrm>
            <a:off x="7711304" y="6087422"/>
            <a:ext cx="3013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/>
              <a:t>圖片來源：</a:t>
            </a:r>
            <a:r>
              <a:rPr lang="en-US" altLang="zh-TW" sz="1200" dirty="0" err="1"/>
              <a:t>kknews</a:t>
            </a:r>
            <a:r>
              <a:rPr lang="zh-TW" altLang="en-US" sz="1200" dirty="0"/>
              <a:t>每日頭條</a:t>
            </a: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444E4F73-57BC-4BD7-91AA-8C02EE226E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892" y="3968239"/>
            <a:ext cx="298132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8032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8645262A-6371-4891-9542-06DD79B4BE6B}"/>
              </a:ext>
            </a:extLst>
          </p:cNvPr>
          <p:cNvSpPr txBox="1"/>
          <p:nvPr/>
        </p:nvSpPr>
        <p:spPr>
          <a:xfrm>
            <a:off x="5216070" y="1022350"/>
            <a:ext cx="5112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Montserrat Black"/>
              </a:rPr>
              <a:t>房務員服務用語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Montserrat Black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B2490A4-20F3-4769-9B09-47A87B4A1D7B}"/>
              </a:ext>
            </a:extLst>
          </p:cNvPr>
          <p:cNvCxnSpPr>
            <a:cxnSpLocks/>
          </p:cNvCxnSpPr>
          <p:nvPr/>
        </p:nvCxnSpPr>
        <p:spPr>
          <a:xfrm>
            <a:off x="5370285" y="3509240"/>
            <a:ext cx="384175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4E5D1FA-4B61-49A4-8233-6EBF40E51775}"/>
              </a:ext>
            </a:extLst>
          </p:cNvPr>
          <p:cNvSpPr txBox="1"/>
          <p:nvPr/>
        </p:nvSpPr>
        <p:spPr>
          <a:xfrm>
            <a:off x="5989391" y="2498839"/>
            <a:ext cx="6425332" cy="333681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800" dirty="0">
                <a:latin typeface="Montserrat Black"/>
                <a:ea typeface="PT Sans" panose="020B0503020203020204" pitchFamily="34" charset="0"/>
                <a:cs typeface="Montserrat" charset="0"/>
              </a:rPr>
              <a:t>Housekeeping, may I come in ? </a:t>
            </a:r>
          </a:p>
          <a:p>
            <a:pPr>
              <a:lnSpc>
                <a:spcPts val="2300"/>
              </a:lnSpc>
            </a:pPr>
            <a:endParaRPr lang="en-US" sz="2800" dirty="0">
              <a:latin typeface="Montserrat Black"/>
              <a:ea typeface="PT Sans" panose="020B0503020203020204" pitchFamily="34" charset="0"/>
              <a:cs typeface="Montserrat" charset="0"/>
            </a:endParaRPr>
          </a:p>
          <a:p>
            <a:pPr>
              <a:lnSpc>
                <a:spcPts val="2300"/>
              </a:lnSpc>
            </a:pPr>
            <a:r>
              <a:rPr lang="zh-TW" altLang="en-US" sz="2800" dirty="0">
                <a:latin typeface="Montserrat Black"/>
                <a:ea typeface="PT Sans" panose="020B0503020203020204" pitchFamily="34" charset="0"/>
                <a:cs typeface="Montserrat" charset="0"/>
              </a:rPr>
              <a:t>客房房務服務</a:t>
            </a:r>
            <a:r>
              <a:rPr lang="en-US" altLang="zh-TW" sz="2800" dirty="0">
                <a:latin typeface="Montserrat Black"/>
                <a:ea typeface="PT Sans" panose="020B0503020203020204" pitchFamily="34" charset="0"/>
                <a:cs typeface="Montserrat" charset="0"/>
              </a:rPr>
              <a:t>, </a:t>
            </a:r>
            <a:r>
              <a:rPr lang="zh-TW" altLang="en-US" sz="2800" dirty="0">
                <a:latin typeface="Montserrat Black"/>
                <a:ea typeface="PT Sans" panose="020B0503020203020204" pitchFamily="34" charset="0"/>
                <a:cs typeface="Montserrat" charset="0"/>
              </a:rPr>
              <a:t>我方便進來嗎</a:t>
            </a:r>
            <a:r>
              <a:rPr lang="en-US" altLang="zh-TW" sz="2800" dirty="0">
                <a:latin typeface="Montserrat Black"/>
                <a:ea typeface="PT Sans" panose="020B0503020203020204" pitchFamily="34" charset="0"/>
                <a:cs typeface="Montserrat" charset="0"/>
              </a:rPr>
              <a:t>?</a:t>
            </a:r>
          </a:p>
          <a:p>
            <a:pPr>
              <a:lnSpc>
                <a:spcPts val="2300"/>
              </a:lnSpc>
            </a:pPr>
            <a:endParaRPr lang="en-US" altLang="zh-TW" sz="2800" dirty="0">
              <a:latin typeface="Montserrat Black"/>
              <a:ea typeface="PT Sans" panose="020B0503020203020204" pitchFamily="34" charset="0"/>
              <a:cs typeface="Montserrat" charset="0"/>
            </a:endParaRPr>
          </a:p>
          <a:p>
            <a:pPr>
              <a:lnSpc>
                <a:spcPts val="2300"/>
              </a:lnSpc>
            </a:pPr>
            <a:r>
              <a:rPr lang="en-US" sz="2800" dirty="0">
                <a:latin typeface="Montserrat Black"/>
                <a:ea typeface="PT Sans" panose="020B0503020203020204" pitchFamily="34" charset="0"/>
                <a:cs typeface="Montserrat" charset="0"/>
              </a:rPr>
              <a:t>May I clean the room now ? </a:t>
            </a:r>
          </a:p>
          <a:p>
            <a:pPr>
              <a:lnSpc>
                <a:spcPts val="2300"/>
              </a:lnSpc>
            </a:pPr>
            <a:endParaRPr lang="en-US" sz="2800" dirty="0">
              <a:latin typeface="Montserrat Black"/>
              <a:ea typeface="PT Sans" panose="020B0503020203020204" pitchFamily="34" charset="0"/>
              <a:cs typeface="Montserrat" charset="0"/>
            </a:endParaRPr>
          </a:p>
          <a:p>
            <a:pPr>
              <a:lnSpc>
                <a:spcPts val="2300"/>
              </a:lnSpc>
            </a:pPr>
            <a:r>
              <a:rPr lang="zh-TW" altLang="en-US" sz="2800" dirty="0">
                <a:latin typeface="Montserrat Black"/>
                <a:ea typeface="PT Sans" panose="020B0503020203020204" pitchFamily="34" charset="0"/>
                <a:cs typeface="Montserrat" charset="0"/>
              </a:rPr>
              <a:t>現在方便為您打掃房間嗎</a:t>
            </a:r>
            <a:r>
              <a:rPr lang="en-US" altLang="zh-TW" sz="2800" dirty="0">
                <a:latin typeface="Montserrat Black"/>
                <a:ea typeface="PT Sans" panose="020B0503020203020204" pitchFamily="34" charset="0"/>
                <a:cs typeface="Montserrat" charset="0"/>
              </a:rPr>
              <a:t>?</a:t>
            </a:r>
          </a:p>
          <a:p>
            <a:pPr>
              <a:lnSpc>
                <a:spcPts val="2300"/>
              </a:lnSpc>
            </a:pPr>
            <a:endParaRPr lang="en-US" altLang="zh-TW" sz="2800" dirty="0">
              <a:latin typeface="Montserrat Black"/>
              <a:ea typeface="PT Sans" panose="020B0503020203020204" pitchFamily="34" charset="0"/>
              <a:cs typeface="Montserrat" charset="0"/>
            </a:endParaRPr>
          </a:p>
          <a:p>
            <a:pPr>
              <a:lnSpc>
                <a:spcPts val="2300"/>
              </a:lnSpc>
            </a:pPr>
            <a:r>
              <a:rPr lang="en-US" sz="2800" dirty="0">
                <a:latin typeface="Montserrat Black"/>
                <a:ea typeface="PT Sans" panose="020B0503020203020204" pitchFamily="34" charset="0"/>
                <a:cs typeface="Montserrat" charset="0"/>
              </a:rPr>
              <a:t>When would you like me to do your room ?</a:t>
            </a:r>
          </a:p>
          <a:p>
            <a:pPr>
              <a:lnSpc>
                <a:spcPts val="2300"/>
              </a:lnSpc>
            </a:pPr>
            <a:endParaRPr lang="en-US" altLang="zh-TW" sz="2800" dirty="0">
              <a:latin typeface="Montserrat Black"/>
              <a:ea typeface="PT Sans" panose="020B0503020203020204" pitchFamily="34" charset="0"/>
              <a:cs typeface="Montserrat" charset="0"/>
            </a:endParaRPr>
          </a:p>
          <a:p>
            <a:pPr>
              <a:lnSpc>
                <a:spcPts val="2300"/>
              </a:lnSpc>
            </a:pPr>
            <a:r>
              <a:rPr lang="zh-TW" altLang="en-US" sz="2800" dirty="0">
                <a:latin typeface="Montserrat Black"/>
                <a:ea typeface="PT Sans" panose="020B0503020203020204" pitchFamily="34" charset="0"/>
                <a:cs typeface="Montserrat" charset="0"/>
              </a:rPr>
              <a:t>您希望我什麼時候來整理房間</a:t>
            </a:r>
            <a:r>
              <a:rPr lang="en-US" altLang="zh-TW" sz="2800" dirty="0">
                <a:latin typeface="Montserrat Black"/>
                <a:ea typeface="PT Sans" panose="020B0503020203020204" pitchFamily="34" charset="0"/>
                <a:cs typeface="Montserrat" charset="0"/>
              </a:rPr>
              <a:t>?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02FA6A33-69FE-43AE-B363-73B001A4E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9" y="1800717"/>
            <a:ext cx="5112786" cy="3417045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FC507B1C-C2CD-40EB-9D8D-554DB748326A}"/>
              </a:ext>
            </a:extLst>
          </p:cNvPr>
          <p:cNvSpPr/>
          <p:nvPr/>
        </p:nvSpPr>
        <p:spPr>
          <a:xfrm>
            <a:off x="871143" y="5365596"/>
            <a:ext cx="3456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400" dirty="0"/>
              <a:t>新竹喜來登飯店 國際小小房務員培訓課程</a:t>
            </a:r>
            <a:endParaRPr lang="en-US" altLang="zh-TW" sz="1400" dirty="0"/>
          </a:p>
          <a:p>
            <a:pPr algn="ctr"/>
            <a:r>
              <a:rPr lang="zh-TW" altLang="en-US" sz="1400" dirty="0"/>
              <a:t>圖片來源：Momibuy 馬咪拜親子平台</a:t>
            </a:r>
          </a:p>
        </p:txBody>
      </p:sp>
    </p:spTree>
    <p:extLst>
      <p:ext uri="{BB962C8B-B14F-4D97-AF65-F5344CB8AC3E}">
        <p14:creationId xmlns:p14="http://schemas.microsoft.com/office/powerpoint/2010/main" val="1949145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4F0613D-E51E-4AAA-A763-B5F3161D857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4" r="16784"/>
          <a:stretch/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C5ED367-CA38-487C-AF00-48520E71BCB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7" r="16717"/>
          <a:stretch>
            <a:fillRect/>
          </a:stretch>
        </p:blipFill>
        <p:spPr/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6101C7-FEB9-4EE0-9E23-F2A16145CC3D}"/>
              </a:ext>
            </a:extLst>
          </p:cNvPr>
          <p:cNvSpPr txBox="1"/>
          <p:nvPr/>
        </p:nvSpPr>
        <p:spPr>
          <a:xfrm>
            <a:off x="0" y="580571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人際關係與溝通技巧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A9577AB-3705-472C-A1BE-7749780E329E}"/>
              </a:ext>
            </a:extLst>
          </p:cNvPr>
          <p:cNvGrpSpPr/>
          <p:nvPr/>
        </p:nvGrpSpPr>
        <p:grpSpPr>
          <a:xfrm>
            <a:off x="1005113" y="4774004"/>
            <a:ext cx="4800600" cy="914931"/>
            <a:chOff x="1295400" y="4479051"/>
            <a:chExt cx="4800600" cy="91493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8C54CE2-CC39-4FDB-A979-D099D928D380}"/>
                </a:ext>
              </a:extLst>
            </p:cNvPr>
            <p:cNvSpPr txBox="1"/>
            <p:nvPr/>
          </p:nvSpPr>
          <p:spPr>
            <a:xfrm>
              <a:off x="3571420" y="4479051"/>
              <a:ext cx="252458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25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1AAF3A4-247E-48A3-A663-149E827E8094}"/>
                </a:ext>
              </a:extLst>
            </p:cNvPr>
            <p:cNvSpPr txBox="1"/>
            <p:nvPr/>
          </p:nvSpPr>
          <p:spPr>
            <a:xfrm>
              <a:off x="1295400" y="5033049"/>
              <a:ext cx="4800600" cy="36093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r">
                <a:lnSpc>
                  <a:spcPts val="2300"/>
                </a:lnSpc>
              </a:pPr>
              <a:endParaRPr lang="en-US" sz="1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3729096-3FF8-47F4-83D3-3DC1A8E67CF8}"/>
              </a:ext>
            </a:extLst>
          </p:cNvPr>
          <p:cNvGrpSpPr/>
          <p:nvPr/>
        </p:nvGrpSpPr>
        <p:grpSpPr>
          <a:xfrm>
            <a:off x="6386285" y="4774004"/>
            <a:ext cx="4800600" cy="914931"/>
            <a:chOff x="1295400" y="4479051"/>
            <a:chExt cx="4800600" cy="91493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8D6916C-CF2C-4EF2-9FAE-7F7B4A2C4FFE}"/>
                </a:ext>
              </a:extLst>
            </p:cNvPr>
            <p:cNvSpPr txBox="1"/>
            <p:nvPr/>
          </p:nvSpPr>
          <p:spPr>
            <a:xfrm>
              <a:off x="1295400" y="4479051"/>
              <a:ext cx="252458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5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F78EFC5-4073-4E16-8F17-E6D5FD886D55}"/>
                </a:ext>
              </a:extLst>
            </p:cNvPr>
            <p:cNvSpPr txBox="1"/>
            <p:nvPr/>
          </p:nvSpPr>
          <p:spPr>
            <a:xfrm>
              <a:off x="1295400" y="5033049"/>
              <a:ext cx="4800600" cy="36093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sz="1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508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66101C7-FEB9-4EE0-9E23-F2A16145CC3D}"/>
              </a:ext>
            </a:extLst>
          </p:cNvPr>
          <p:cNvSpPr txBox="1"/>
          <p:nvPr/>
        </p:nvSpPr>
        <p:spPr>
          <a:xfrm>
            <a:off x="0" y="580571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                                                客人互動 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(</a:t>
            </a:r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會溝通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)</a:t>
            </a:r>
          </a:p>
          <a:p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1885D70-5527-4D4E-9864-166C8931A633}"/>
              </a:ext>
            </a:extLst>
          </p:cNvPr>
          <p:cNvSpPr/>
          <p:nvPr/>
        </p:nvSpPr>
        <p:spPr>
          <a:xfrm>
            <a:off x="4949369" y="2104571"/>
            <a:ext cx="943429" cy="9434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F014340-6099-47FB-8B22-8780F6D44AAF}"/>
              </a:ext>
            </a:extLst>
          </p:cNvPr>
          <p:cNvSpPr/>
          <p:nvPr/>
        </p:nvSpPr>
        <p:spPr>
          <a:xfrm>
            <a:off x="6299202" y="2104571"/>
            <a:ext cx="943429" cy="9434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3757764-749D-4BBA-B0F5-01E16EBC0D0D}"/>
              </a:ext>
            </a:extLst>
          </p:cNvPr>
          <p:cNvSpPr/>
          <p:nvPr/>
        </p:nvSpPr>
        <p:spPr>
          <a:xfrm>
            <a:off x="4949369" y="3461657"/>
            <a:ext cx="943429" cy="9434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3E7B23C-8366-456B-A6EA-546244354D51}"/>
              </a:ext>
            </a:extLst>
          </p:cNvPr>
          <p:cNvSpPr/>
          <p:nvPr/>
        </p:nvSpPr>
        <p:spPr>
          <a:xfrm>
            <a:off x="6299202" y="3461657"/>
            <a:ext cx="943429" cy="9434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EA7A3F6-B6DF-48F1-BCA0-0FC2D670E916}"/>
              </a:ext>
            </a:extLst>
          </p:cNvPr>
          <p:cNvSpPr/>
          <p:nvPr/>
        </p:nvSpPr>
        <p:spPr>
          <a:xfrm>
            <a:off x="4949369" y="4818742"/>
            <a:ext cx="943429" cy="9434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5C580F9-FBB8-4088-87E9-392471B46770}"/>
              </a:ext>
            </a:extLst>
          </p:cNvPr>
          <p:cNvSpPr/>
          <p:nvPr/>
        </p:nvSpPr>
        <p:spPr>
          <a:xfrm>
            <a:off x="6299202" y="4818742"/>
            <a:ext cx="943429" cy="9434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2144FD-3AA3-4E53-B2E2-12530078AD29}"/>
              </a:ext>
            </a:extLst>
          </p:cNvPr>
          <p:cNvSpPr txBox="1"/>
          <p:nvPr/>
        </p:nvSpPr>
        <p:spPr>
          <a:xfrm>
            <a:off x="5054143" y="2226431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bg1">
                    <a:alpha val="82000"/>
                  </a:scheme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200F074-9440-4E52-8502-4F62EF7977E0}"/>
              </a:ext>
            </a:extLst>
          </p:cNvPr>
          <p:cNvSpPr txBox="1"/>
          <p:nvPr/>
        </p:nvSpPr>
        <p:spPr>
          <a:xfrm>
            <a:off x="6403976" y="2226431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bg1">
                    <a:alpha val="82000"/>
                  </a:scheme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E2F530D-C829-45EB-866B-6AD2F3331283}"/>
              </a:ext>
            </a:extLst>
          </p:cNvPr>
          <p:cNvSpPr txBox="1"/>
          <p:nvPr/>
        </p:nvSpPr>
        <p:spPr>
          <a:xfrm>
            <a:off x="5054143" y="3553581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bg1">
                    <a:alpha val="82000"/>
                  </a:scheme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8CC0EA1-1411-4093-B9E3-14846B5FF87E}"/>
              </a:ext>
            </a:extLst>
          </p:cNvPr>
          <p:cNvSpPr txBox="1"/>
          <p:nvPr/>
        </p:nvSpPr>
        <p:spPr>
          <a:xfrm>
            <a:off x="6403976" y="3553581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bg1">
                    <a:alpha val="82000"/>
                  </a:scheme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B612CF-4645-4B5A-98DC-1341D9591F53}"/>
              </a:ext>
            </a:extLst>
          </p:cNvPr>
          <p:cNvSpPr txBox="1"/>
          <p:nvPr/>
        </p:nvSpPr>
        <p:spPr>
          <a:xfrm>
            <a:off x="5054143" y="4906131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bg1">
                    <a:alpha val="82000"/>
                  </a:scheme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9AC0F3-CF7D-48CC-9881-F3B1AC14C871}"/>
              </a:ext>
            </a:extLst>
          </p:cNvPr>
          <p:cNvSpPr txBox="1"/>
          <p:nvPr/>
        </p:nvSpPr>
        <p:spPr>
          <a:xfrm>
            <a:off x="6403976" y="4906131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bg1">
                    <a:alpha val="82000"/>
                  </a:scheme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6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8D2DA5-4036-4C70-9A67-B0DE57B3B120}"/>
              </a:ext>
            </a:extLst>
          </p:cNvPr>
          <p:cNvSpPr txBox="1"/>
          <p:nvPr/>
        </p:nvSpPr>
        <p:spPr>
          <a:xfrm>
            <a:off x="7529285" y="1994193"/>
            <a:ext cx="2524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會說話</a:t>
            </a:r>
            <a:endParaRPr lang="en-US" sz="28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17C353D-4DF6-4575-A594-B63A4AD02650}"/>
              </a:ext>
            </a:extLst>
          </p:cNvPr>
          <p:cNvSpPr txBox="1"/>
          <p:nvPr/>
        </p:nvSpPr>
        <p:spPr>
          <a:xfrm>
            <a:off x="7493882" y="2494954"/>
            <a:ext cx="4254884" cy="68223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言語要簡單有力</a:t>
            </a:r>
            <a:r>
              <a:rPr lang="en-US" altLang="zh-TW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/</a:t>
            </a: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多用正面語言，少用負面語言</a:t>
            </a:r>
            <a:r>
              <a:rPr lang="en-US" altLang="zh-TW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/</a:t>
            </a: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說話要有自信</a:t>
            </a:r>
            <a:endParaRPr lang="en-US" sz="24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C34F0D8-D40C-4839-9712-2C62690CC1E9}"/>
              </a:ext>
            </a:extLst>
          </p:cNvPr>
          <p:cNvSpPr txBox="1"/>
          <p:nvPr/>
        </p:nvSpPr>
        <p:spPr>
          <a:xfrm>
            <a:off x="7529285" y="3398909"/>
            <a:ext cx="2524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先看表情</a:t>
            </a:r>
            <a:endParaRPr lang="en-US" sz="28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DC226EF-05D1-4AC7-8990-FE76EDC71D60}"/>
              </a:ext>
            </a:extLst>
          </p:cNvPr>
          <p:cNvSpPr txBox="1"/>
          <p:nvPr/>
        </p:nvSpPr>
        <p:spPr>
          <a:xfrm>
            <a:off x="7529285" y="3951125"/>
            <a:ext cx="4254884" cy="38728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面無表情</a:t>
            </a:r>
            <a:r>
              <a:rPr lang="en-US" altLang="zh-TW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? </a:t>
            </a: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面帶愉悅</a:t>
            </a:r>
            <a:r>
              <a:rPr lang="en-US" altLang="zh-TW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? </a:t>
            </a: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面有難色</a:t>
            </a:r>
            <a:endParaRPr lang="en-US" sz="24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BFFF6F-B308-4E19-89CD-138272A04271}"/>
              </a:ext>
            </a:extLst>
          </p:cNvPr>
          <p:cNvSpPr txBox="1"/>
          <p:nvPr/>
        </p:nvSpPr>
        <p:spPr>
          <a:xfrm>
            <a:off x="7529285" y="4751459"/>
            <a:ext cx="2524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注意聲音表情</a:t>
            </a:r>
            <a:endParaRPr lang="en-US" sz="28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F65EE95-F8D1-42BB-AAD7-F82018924C6F}"/>
              </a:ext>
            </a:extLst>
          </p:cNvPr>
          <p:cNvSpPr txBox="1"/>
          <p:nvPr/>
        </p:nvSpPr>
        <p:spPr>
          <a:xfrm>
            <a:off x="7529285" y="5294778"/>
            <a:ext cx="4254884" cy="68223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無精打采的？興奮的？熱情的？委屈求全？</a:t>
            </a:r>
            <a:endParaRPr lang="en-US" sz="14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578E8B5-07CB-45F9-9CFF-D24B71FEE00F}"/>
              </a:ext>
            </a:extLst>
          </p:cNvPr>
          <p:cNvSpPr txBox="1"/>
          <p:nvPr/>
        </p:nvSpPr>
        <p:spPr>
          <a:xfrm>
            <a:off x="2138135" y="2071759"/>
            <a:ext cx="2524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sz="28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會聽話</a:t>
            </a:r>
            <a:endParaRPr lang="en-US" sz="28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EE30BAC-723E-4176-995B-9178A5F132C7}"/>
              </a:ext>
            </a:extLst>
          </p:cNvPr>
          <p:cNvSpPr txBox="1"/>
          <p:nvPr/>
        </p:nvSpPr>
        <p:spPr>
          <a:xfrm>
            <a:off x="1231900" y="2584830"/>
            <a:ext cx="3430815" cy="68223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2300"/>
              </a:lnSpc>
            </a:pP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呼應客人講話的速度</a:t>
            </a:r>
            <a:endParaRPr lang="en-US" altLang="zh-TW" sz="24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  <a:p>
            <a:pPr algn="r">
              <a:lnSpc>
                <a:spcPts val="2300"/>
              </a:lnSpc>
            </a:pP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呼應客人說話的音量</a:t>
            </a:r>
            <a:endParaRPr lang="en-US" sz="24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4C9D17F-16FB-42D4-8182-ACD6CA90EB3A}"/>
              </a:ext>
            </a:extLst>
          </p:cNvPr>
          <p:cNvSpPr txBox="1"/>
          <p:nvPr/>
        </p:nvSpPr>
        <p:spPr>
          <a:xfrm>
            <a:off x="2138135" y="3398909"/>
            <a:ext cx="2524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sz="28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會察言觀色</a:t>
            </a:r>
            <a:endParaRPr lang="en-US" sz="28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2096D54-4A38-4DD4-B622-F5CD0362148C}"/>
              </a:ext>
            </a:extLst>
          </p:cNvPr>
          <p:cNvSpPr txBox="1"/>
          <p:nvPr/>
        </p:nvSpPr>
        <p:spPr>
          <a:xfrm>
            <a:off x="1231900" y="3922129"/>
            <a:ext cx="3430815" cy="38728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2300"/>
              </a:lnSpc>
            </a:pP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停、看、聽、說</a:t>
            </a:r>
            <a:endParaRPr lang="en-US" sz="24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50AC848-062E-476C-887B-FD215E73F332}"/>
              </a:ext>
            </a:extLst>
          </p:cNvPr>
          <p:cNvSpPr txBox="1"/>
          <p:nvPr/>
        </p:nvSpPr>
        <p:spPr>
          <a:xfrm>
            <a:off x="1429555" y="4751459"/>
            <a:ext cx="3233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sz="28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注意客人肢體語言</a:t>
            </a:r>
            <a:endParaRPr lang="en-US" sz="28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90589F0-9503-499F-AE9E-D245783D28E0}"/>
              </a:ext>
            </a:extLst>
          </p:cNvPr>
          <p:cNvSpPr txBox="1"/>
          <p:nvPr/>
        </p:nvSpPr>
        <p:spPr>
          <a:xfrm>
            <a:off x="1231900" y="5333284"/>
            <a:ext cx="3430815" cy="68223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2300"/>
              </a:lnSpc>
            </a:pP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不確定的？急促焦急的？ </a:t>
            </a:r>
            <a:r>
              <a:rPr 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Easy &amp; Relax ？</a:t>
            </a:r>
          </a:p>
        </p:txBody>
      </p:sp>
      <p:sp>
        <p:nvSpPr>
          <p:cNvPr id="3" name="矩形 2"/>
          <p:cNvSpPr/>
          <p:nvPr/>
        </p:nvSpPr>
        <p:spPr>
          <a:xfrm>
            <a:off x="7137856" y="6349206"/>
            <a:ext cx="4966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https://www.youtube.com/watch?v=MkLJ_ksDc5w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4743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66101C7-FEB9-4EE0-9E23-F2A16145CC3D}"/>
              </a:ext>
            </a:extLst>
          </p:cNvPr>
          <p:cNvSpPr txBox="1"/>
          <p:nvPr/>
        </p:nvSpPr>
        <p:spPr>
          <a:xfrm>
            <a:off x="0" y="580571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客人互動 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(</a:t>
            </a:r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展現熱情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)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756EF94-03CE-4A40-B3BC-F01BF9678AD8}"/>
              </a:ext>
            </a:extLst>
          </p:cNvPr>
          <p:cNvGrpSpPr/>
          <p:nvPr/>
        </p:nvGrpSpPr>
        <p:grpSpPr>
          <a:xfrm>
            <a:off x="4162538" y="1855637"/>
            <a:ext cx="3866924" cy="3841220"/>
            <a:chOff x="3125788" y="463550"/>
            <a:chExt cx="5970588" cy="5930900"/>
          </a:xfrm>
        </p:grpSpPr>
        <p:sp>
          <p:nvSpPr>
            <p:cNvPr id="79" name="Freeform 5">
              <a:extLst>
                <a:ext uri="{FF2B5EF4-FFF2-40B4-BE49-F238E27FC236}">
                  <a16:creationId xmlns:a16="http://schemas.microsoft.com/office/drawing/2014/main" id="{8FFB099C-2D6D-4D9A-9A57-D8BAA7648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001" y="3148013"/>
              <a:ext cx="1930400" cy="1930400"/>
            </a:xfrm>
            <a:custGeom>
              <a:avLst/>
              <a:gdLst>
                <a:gd name="T0" fmla="*/ 204 w 638"/>
                <a:gd name="T1" fmla="*/ 181 h 639"/>
                <a:gd name="T2" fmla="*/ 205 w 638"/>
                <a:gd name="T3" fmla="*/ 180 h 639"/>
                <a:gd name="T4" fmla="*/ 371 w 638"/>
                <a:gd name="T5" fmla="*/ 14 h 639"/>
                <a:gd name="T6" fmla="*/ 117 w 638"/>
                <a:gd name="T7" fmla="*/ 97 h 639"/>
                <a:gd name="T8" fmla="*/ 117 w 638"/>
                <a:gd name="T9" fmla="*/ 522 h 639"/>
                <a:gd name="T10" fmla="*/ 542 w 638"/>
                <a:gd name="T11" fmla="*/ 522 h 639"/>
                <a:gd name="T12" fmla="*/ 625 w 638"/>
                <a:gd name="T13" fmla="*/ 268 h 639"/>
                <a:gd name="T14" fmla="*/ 457 w 638"/>
                <a:gd name="T15" fmla="*/ 437 h 639"/>
                <a:gd name="T16" fmla="*/ 437 w 638"/>
                <a:gd name="T17" fmla="*/ 450 h 639"/>
                <a:gd name="T18" fmla="*/ 202 w 638"/>
                <a:gd name="T19" fmla="*/ 437 h 639"/>
                <a:gd name="T20" fmla="*/ 202 w 638"/>
                <a:gd name="T21" fmla="*/ 437 h 639"/>
                <a:gd name="T22" fmla="*/ 202 w 638"/>
                <a:gd name="T23" fmla="*/ 182 h 639"/>
                <a:gd name="T24" fmla="*/ 204 w 638"/>
                <a:gd name="T25" fmla="*/ 181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8" h="639">
                  <a:moveTo>
                    <a:pt x="204" y="181"/>
                  </a:moveTo>
                  <a:cubicBezTo>
                    <a:pt x="204" y="181"/>
                    <a:pt x="204" y="180"/>
                    <a:pt x="205" y="180"/>
                  </a:cubicBezTo>
                  <a:cubicBezTo>
                    <a:pt x="371" y="14"/>
                    <a:pt x="371" y="14"/>
                    <a:pt x="371" y="14"/>
                  </a:cubicBezTo>
                  <a:cubicBezTo>
                    <a:pt x="269" y="0"/>
                    <a:pt x="180" y="34"/>
                    <a:pt x="117" y="97"/>
                  </a:cubicBezTo>
                  <a:cubicBezTo>
                    <a:pt x="0" y="214"/>
                    <a:pt x="0" y="405"/>
                    <a:pt x="117" y="522"/>
                  </a:cubicBezTo>
                  <a:cubicBezTo>
                    <a:pt x="234" y="639"/>
                    <a:pt x="425" y="639"/>
                    <a:pt x="542" y="522"/>
                  </a:cubicBezTo>
                  <a:cubicBezTo>
                    <a:pt x="611" y="453"/>
                    <a:pt x="638" y="358"/>
                    <a:pt x="625" y="268"/>
                  </a:cubicBezTo>
                  <a:cubicBezTo>
                    <a:pt x="457" y="437"/>
                    <a:pt x="457" y="437"/>
                    <a:pt x="457" y="437"/>
                  </a:cubicBezTo>
                  <a:cubicBezTo>
                    <a:pt x="451" y="443"/>
                    <a:pt x="444" y="447"/>
                    <a:pt x="437" y="450"/>
                  </a:cubicBezTo>
                  <a:cubicBezTo>
                    <a:pt x="354" y="513"/>
                    <a:pt x="260" y="495"/>
                    <a:pt x="202" y="437"/>
                  </a:cubicBezTo>
                  <a:cubicBezTo>
                    <a:pt x="202" y="437"/>
                    <a:pt x="202" y="437"/>
                    <a:pt x="202" y="437"/>
                  </a:cubicBezTo>
                  <a:cubicBezTo>
                    <a:pt x="132" y="367"/>
                    <a:pt x="132" y="252"/>
                    <a:pt x="202" y="182"/>
                  </a:cubicBezTo>
                  <a:cubicBezTo>
                    <a:pt x="203" y="182"/>
                    <a:pt x="203" y="182"/>
                    <a:pt x="204" y="1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">
              <a:extLst>
                <a:ext uri="{FF2B5EF4-FFF2-40B4-BE49-F238E27FC236}">
                  <a16:creationId xmlns:a16="http://schemas.microsoft.com/office/drawing/2014/main" id="{E53B1C70-646A-42EE-A391-42DFE2C0D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9663" y="2297113"/>
              <a:ext cx="3549650" cy="3575050"/>
            </a:xfrm>
            <a:custGeom>
              <a:avLst/>
              <a:gdLst>
                <a:gd name="T0" fmla="*/ 824 w 1173"/>
                <a:gd name="T1" fmla="*/ 106 h 1184"/>
                <a:gd name="T2" fmla="*/ 211 w 1173"/>
                <a:gd name="T3" fmla="*/ 210 h 1184"/>
                <a:gd name="T4" fmla="*/ 211 w 1173"/>
                <a:gd name="T5" fmla="*/ 973 h 1184"/>
                <a:gd name="T6" fmla="*/ 974 w 1173"/>
                <a:gd name="T7" fmla="*/ 973 h 1184"/>
                <a:gd name="T8" fmla="*/ 1078 w 1173"/>
                <a:gd name="T9" fmla="*/ 361 h 1184"/>
                <a:gd name="T10" fmla="*/ 987 w 1173"/>
                <a:gd name="T11" fmla="*/ 452 h 1184"/>
                <a:gd name="T12" fmla="*/ 889 w 1173"/>
                <a:gd name="T13" fmla="*/ 889 h 1184"/>
                <a:gd name="T14" fmla="*/ 295 w 1173"/>
                <a:gd name="T15" fmla="*/ 889 h 1184"/>
                <a:gd name="T16" fmla="*/ 295 w 1173"/>
                <a:gd name="T17" fmla="*/ 295 h 1184"/>
                <a:gd name="T18" fmla="*/ 732 w 1173"/>
                <a:gd name="T19" fmla="*/ 197 h 1184"/>
                <a:gd name="T20" fmla="*/ 824 w 1173"/>
                <a:gd name="T21" fmla="*/ 106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3" h="1184">
                  <a:moveTo>
                    <a:pt x="824" y="106"/>
                  </a:moveTo>
                  <a:cubicBezTo>
                    <a:pt x="601" y="0"/>
                    <a:pt x="363" y="58"/>
                    <a:pt x="211" y="210"/>
                  </a:cubicBezTo>
                  <a:cubicBezTo>
                    <a:pt x="0" y="420"/>
                    <a:pt x="0" y="763"/>
                    <a:pt x="211" y="973"/>
                  </a:cubicBezTo>
                  <a:cubicBezTo>
                    <a:pt x="421" y="1184"/>
                    <a:pt x="764" y="1184"/>
                    <a:pt x="974" y="973"/>
                  </a:cubicBezTo>
                  <a:cubicBezTo>
                    <a:pt x="1140" y="808"/>
                    <a:pt x="1173" y="561"/>
                    <a:pt x="1078" y="361"/>
                  </a:cubicBezTo>
                  <a:cubicBezTo>
                    <a:pt x="987" y="452"/>
                    <a:pt x="987" y="452"/>
                    <a:pt x="987" y="452"/>
                  </a:cubicBezTo>
                  <a:cubicBezTo>
                    <a:pt x="1039" y="600"/>
                    <a:pt x="1007" y="771"/>
                    <a:pt x="889" y="889"/>
                  </a:cubicBezTo>
                  <a:cubicBezTo>
                    <a:pt x="726" y="1052"/>
                    <a:pt x="459" y="1052"/>
                    <a:pt x="295" y="889"/>
                  </a:cubicBezTo>
                  <a:cubicBezTo>
                    <a:pt x="132" y="725"/>
                    <a:pt x="132" y="458"/>
                    <a:pt x="295" y="295"/>
                  </a:cubicBezTo>
                  <a:cubicBezTo>
                    <a:pt x="413" y="177"/>
                    <a:pt x="585" y="145"/>
                    <a:pt x="732" y="197"/>
                  </a:cubicBezTo>
                  <a:lnTo>
                    <a:pt x="824" y="10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">
              <a:extLst>
                <a:ext uri="{FF2B5EF4-FFF2-40B4-BE49-F238E27FC236}">
                  <a16:creationId xmlns:a16="http://schemas.microsoft.com/office/drawing/2014/main" id="{CDA79CBD-F703-4D03-AD96-029F79521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788" y="1771650"/>
              <a:ext cx="4632325" cy="4622800"/>
            </a:xfrm>
            <a:custGeom>
              <a:avLst/>
              <a:gdLst>
                <a:gd name="T0" fmla="*/ 1417 w 1531"/>
                <a:gd name="T1" fmla="*/ 369 h 1531"/>
                <a:gd name="T2" fmla="*/ 1340 w 1531"/>
                <a:gd name="T3" fmla="*/ 446 h 1531"/>
                <a:gd name="T4" fmla="*/ 1232 w 1531"/>
                <a:gd name="T5" fmla="*/ 1232 h 1531"/>
                <a:gd name="T6" fmla="*/ 299 w 1531"/>
                <a:gd name="T7" fmla="*/ 1232 h 1531"/>
                <a:gd name="T8" fmla="*/ 299 w 1531"/>
                <a:gd name="T9" fmla="*/ 299 h 1531"/>
                <a:gd name="T10" fmla="*/ 1085 w 1531"/>
                <a:gd name="T11" fmla="*/ 192 h 1531"/>
                <a:gd name="T12" fmla="*/ 1162 w 1531"/>
                <a:gd name="T13" fmla="*/ 115 h 1531"/>
                <a:gd name="T14" fmla="*/ 974 w 1531"/>
                <a:gd name="T15" fmla="*/ 33 h 1531"/>
                <a:gd name="T16" fmla="*/ 974 w 1531"/>
                <a:gd name="T17" fmla="*/ 29 h 1531"/>
                <a:gd name="T18" fmla="*/ 765 w 1531"/>
                <a:gd name="T19" fmla="*/ 0 h 1531"/>
                <a:gd name="T20" fmla="*/ 557 w 1531"/>
                <a:gd name="T21" fmla="*/ 29 h 1531"/>
                <a:gd name="T22" fmla="*/ 557 w 1531"/>
                <a:gd name="T23" fmla="*/ 33 h 1531"/>
                <a:gd name="T24" fmla="*/ 0 w 1531"/>
                <a:gd name="T25" fmla="*/ 766 h 1531"/>
                <a:gd name="T26" fmla="*/ 199 w 1531"/>
                <a:gd name="T27" fmla="*/ 1280 h 1531"/>
                <a:gd name="T28" fmla="*/ 765 w 1531"/>
                <a:gd name="T29" fmla="*/ 1531 h 1531"/>
                <a:gd name="T30" fmla="*/ 1498 w 1531"/>
                <a:gd name="T31" fmla="*/ 974 h 1531"/>
                <a:gd name="T32" fmla="*/ 1502 w 1531"/>
                <a:gd name="T33" fmla="*/ 974 h 1531"/>
                <a:gd name="T34" fmla="*/ 1531 w 1531"/>
                <a:gd name="T35" fmla="*/ 766 h 1531"/>
                <a:gd name="T36" fmla="*/ 1502 w 1531"/>
                <a:gd name="T37" fmla="*/ 557 h 1531"/>
                <a:gd name="T38" fmla="*/ 1498 w 1531"/>
                <a:gd name="T39" fmla="*/ 557 h 1531"/>
                <a:gd name="T40" fmla="*/ 1417 w 1531"/>
                <a:gd name="T41" fmla="*/ 36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1" h="1531">
                  <a:moveTo>
                    <a:pt x="1417" y="369"/>
                  </a:moveTo>
                  <a:cubicBezTo>
                    <a:pt x="1340" y="446"/>
                    <a:pt x="1340" y="446"/>
                    <a:pt x="1340" y="446"/>
                  </a:cubicBezTo>
                  <a:cubicBezTo>
                    <a:pt x="1479" y="697"/>
                    <a:pt x="1445" y="1019"/>
                    <a:pt x="1232" y="1232"/>
                  </a:cubicBezTo>
                  <a:cubicBezTo>
                    <a:pt x="975" y="1490"/>
                    <a:pt x="556" y="1490"/>
                    <a:pt x="299" y="1232"/>
                  </a:cubicBezTo>
                  <a:cubicBezTo>
                    <a:pt x="41" y="975"/>
                    <a:pt x="41" y="556"/>
                    <a:pt x="299" y="299"/>
                  </a:cubicBezTo>
                  <a:cubicBezTo>
                    <a:pt x="512" y="86"/>
                    <a:pt x="834" y="52"/>
                    <a:pt x="1085" y="192"/>
                  </a:cubicBezTo>
                  <a:cubicBezTo>
                    <a:pt x="1162" y="115"/>
                    <a:pt x="1162" y="115"/>
                    <a:pt x="1162" y="115"/>
                  </a:cubicBezTo>
                  <a:cubicBezTo>
                    <a:pt x="1104" y="79"/>
                    <a:pt x="1041" y="52"/>
                    <a:pt x="974" y="33"/>
                  </a:cubicBezTo>
                  <a:cubicBezTo>
                    <a:pt x="974" y="29"/>
                    <a:pt x="974" y="29"/>
                    <a:pt x="974" y="29"/>
                  </a:cubicBezTo>
                  <a:cubicBezTo>
                    <a:pt x="908" y="10"/>
                    <a:pt x="838" y="0"/>
                    <a:pt x="765" y="0"/>
                  </a:cubicBezTo>
                  <a:cubicBezTo>
                    <a:pt x="693" y="0"/>
                    <a:pt x="623" y="10"/>
                    <a:pt x="557" y="29"/>
                  </a:cubicBezTo>
                  <a:cubicBezTo>
                    <a:pt x="557" y="33"/>
                    <a:pt x="557" y="33"/>
                    <a:pt x="557" y="33"/>
                  </a:cubicBezTo>
                  <a:cubicBezTo>
                    <a:pt x="237" y="124"/>
                    <a:pt x="0" y="416"/>
                    <a:pt x="0" y="766"/>
                  </a:cubicBezTo>
                  <a:cubicBezTo>
                    <a:pt x="0" y="964"/>
                    <a:pt x="75" y="1144"/>
                    <a:pt x="199" y="1280"/>
                  </a:cubicBezTo>
                  <a:cubicBezTo>
                    <a:pt x="339" y="1434"/>
                    <a:pt x="541" y="1531"/>
                    <a:pt x="765" y="1531"/>
                  </a:cubicBezTo>
                  <a:cubicBezTo>
                    <a:pt x="1115" y="1531"/>
                    <a:pt x="1407" y="1295"/>
                    <a:pt x="1498" y="974"/>
                  </a:cubicBezTo>
                  <a:cubicBezTo>
                    <a:pt x="1502" y="974"/>
                    <a:pt x="1502" y="974"/>
                    <a:pt x="1502" y="974"/>
                  </a:cubicBezTo>
                  <a:cubicBezTo>
                    <a:pt x="1521" y="908"/>
                    <a:pt x="1531" y="838"/>
                    <a:pt x="1531" y="766"/>
                  </a:cubicBezTo>
                  <a:cubicBezTo>
                    <a:pt x="1531" y="693"/>
                    <a:pt x="1521" y="623"/>
                    <a:pt x="1502" y="557"/>
                  </a:cubicBezTo>
                  <a:cubicBezTo>
                    <a:pt x="1498" y="557"/>
                    <a:pt x="1498" y="557"/>
                    <a:pt x="1498" y="557"/>
                  </a:cubicBezTo>
                  <a:cubicBezTo>
                    <a:pt x="1479" y="490"/>
                    <a:pt x="1452" y="427"/>
                    <a:pt x="1417" y="369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368300" sx="104000" sy="104000" algn="ctr" rotWithShape="0">
                <a:prstClr val="black">
                  <a:alpha val="14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">
              <a:extLst>
                <a:ext uri="{FF2B5EF4-FFF2-40B4-BE49-F238E27FC236}">
                  <a16:creationId xmlns:a16="http://schemas.microsoft.com/office/drawing/2014/main" id="{AA50E7E6-DEE5-49B3-9248-3E93F1E4D4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03826" y="463550"/>
              <a:ext cx="3892550" cy="3856038"/>
            </a:xfrm>
            <a:custGeom>
              <a:avLst/>
              <a:gdLst>
                <a:gd name="T0" fmla="*/ 1268 w 1286"/>
                <a:gd name="T1" fmla="*/ 237 h 1277"/>
                <a:gd name="T2" fmla="*/ 1167 w 1286"/>
                <a:gd name="T3" fmla="*/ 168 h 1277"/>
                <a:gd name="T4" fmla="*/ 1105 w 1286"/>
                <a:gd name="T5" fmla="*/ 168 h 1277"/>
                <a:gd name="T6" fmla="*/ 1105 w 1286"/>
                <a:gd name="T7" fmla="*/ 110 h 1277"/>
                <a:gd name="T8" fmla="*/ 996 w 1286"/>
                <a:gd name="T9" fmla="*/ 0 h 1277"/>
                <a:gd name="T10" fmla="*/ 919 w 1286"/>
                <a:gd name="T11" fmla="*/ 32 h 1277"/>
                <a:gd name="T12" fmla="*/ 665 w 1286"/>
                <a:gd name="T13" fmla="*/ 287 h 1277"/>
                <a:gd name="T14" fmla="*/ 633 w 1286"/>
                <a:gd name="T15" fmla="*/ 365 h 1277"/>
                <a:gd name="T16" fmla="*/ 648 w 1286"/>
                <a:gd name="T17" fmla="*/ 545 h 1277"/>
                <a:gd name="T18" fmla="*/ 644 w 1286"/>
                <a:gd name="T19" fmla="*/ 548 h 1277"/>
                <a:gd name="T20" fmla="*/ 24 w 1286"/>
                <a:gd name="T21" fmla="*/ 1169 h 1277"/>
                <a:gd name="T22" fmla="*/ 24 w 1286"/>
                <a:gd name="T23" fmla="*/ 1253 h 1277"/>
                <a:gd name="T24" fmla="*/ 109 w 1286"/>
                <a:gd name="T25" fmla="*/ 1253 h 1277"/>
                <a:gd name="T26" fmla="*/ 732 w 1286"/>
                <a:gd name="T27" fmla="*/ 629 h 1277"/>
                <a:gd name="T28" fmla="*/ 912 w 1286"/>
                <a:gd name="T29" fmla="*/ 644 h 1277"/>
                <a:gd name="T30" fmla="*/ 990 w 1286"/>
                <a:gd name="T31" fmla="*/ 612 h 1277"/>
                <a:gd name="T32" fmla="*/ 1245 w 1286"/>
                <a:gd name="T33" fmla="*/ 358 h 1277"/>
                <a:gd name="T34" fmla="*/ 1268 w 1286"/>
                <a:gd name="T35" fmla="*/ 237 h 1277"/>
                <a:gd name="T36" fmla="*/ 1174 w 1286"/>
                <a:gd name="T37" fmla="*/ 287 h 1277"/>
                <a:gd name="T38" fmla="*/ 919 w 1286"/>
                <a:gd name="T39" fmla="*/ 542 h 1277"/>
                <a:gd name="T40" fmla="*/ 912 w 1286"/>
                <a:gd name="T41" fmla="*/ 544 h 1277"/>
                <a:gd name="T42" fmla="*/ 788 w 1286"/>
                <a:gd name="T43" fmla="*/ 544 h 1277"/>
                <a:gd name="T44" fmla="*/ 733 w 1286"/>
                <a:gd name="T45" fmla="*/ 489 h 1277"/>
                <a:gd name="T46" fmla="*/ 733 w 1286"/>
                <a:gd name="T47" fmla="*/ 365 h 1277"/>
                <a:gd name="T48" fmla="*/ 735 w 1286"/>
                <a:gd name="T49" fmla="*/ 358 h 1277"/>
                <a:gd name="T50" fmla="*/ 990 w 1286"/>
                <a:gd name="T51" fmla="*/ 103 h 1277"/>
                <a:gd name="T52" fmla="*/ 996 w 1286"/>
                <a:gd name="T53" fmla="*/ 100 h 1277"/>
                <a:gd name="T54" fmla="*/ 1005 w 1286"/>
                <a:gd name="T55" fmla="*/ 110 h 1277"/>
                <a:gd name="T56" fmla="*/ 1005 w 1286"/>
                <a:gd name="T57" fmla="*/ 268 h 1277"/>
                <a:gd name="T58" fmla="*/ 1167 w 1286"/>
                <a:gd name="T59" fmla="*/ 268 h 1277"/>
                <a:gd name="T60" fmla="*/ 1176 w 1286"/>
                <a:gd name="T61" fmla="*/ 275 h 1277"/>
                <a:gd name="T62" fmla="*/ 1174 w 1286"/>
                <a:gd name="T63" fmla="*/ 28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6" h="1277">
                  <a:moveTo>
                    <a:pt x="1268" y="237"/>
                  </a:moveTo>
                  <a:cubicBezTo>
                    <a:pt x="1251" y="195"/>
                    <a:pt x="1211" y="168"/>
                    <a:pt x="1167" y="168"/>
                  </a:cubicBezTo>
                  <a:cubicBezTo>
                    <a:pt x="1105" y="168"/>
                    <a:pt x="1105" y="168"/>
                    <a:pt x="1105" y="168"/>
                  </a:cubicBezTo>
                  <a:cubicBezTo>
                    <a:pt x="1105" y="110"/>
                    <a:pt x="1105" y="110"/>
                    <a:pt x="1105" y="110"/>
                  </a:cubicBezTo>
                  <a:cubicBezTo>
                    <a:pt x="1105" y="50"/>
                    <a:pt x="1056" y="0"/>
                    <a:pt x="996" y="0"/>
                  </a:cubicBezTo>
                  <a:cubicBezTo>
                    <a:pt x="967" y="0"/>
                    <a:pt x="940" y="12"/>
                    <a:pt x="919" y="32"/>
                  </a:cubicBezTo>
                  <a:cubicBezTo>
                    <a:pt x="665" y="287"/>
                    <a:pt x="665" y="287"/>
                    <a:pt x="665" y="287"/>
                  </a:cubicBezTo>
                  <a:cubicBezTo>
                    <a:pt x="644" y="307"/>
                    <a:pt x="633" y="335"/>
                    <a:pt x="633" y="365"/>
                  </a:cubicBezTo>
                  <a:cubicBezTo>
                    <a:pt x="648" y="545"/>
                    <a:pt x="648" y="545"/>
                    <a:pt x="648" y="545"/>
                  </a:cubicBezTo>
                  <a:cubicBezTo>
                    <a:pt x="644" y="548"/>
                    <a:pt x="644" y="548"/>
                    <a:pt x="644" y="548"/>
                  </a:cubicBezTo>
                  <a:cubicBezTo>
                    <a:pt x="407" y="785"/>
                    <a:pt x="246" y="947"/>
                    <a:pt x="24" y="1169"/>
                  </a:cubicBezTo>
                  <a:cubicBezTo>
                    <a:pt x="0" y="1192"/>
                    <a:pt x="0" y="1230"/>
                    <a:pt x="24" y="1253"/>
                  </a:cubicBezTo>
                  <a:cubicBezTo>
                    <a:pt x="47" y="1277"/>
                    <a:pt x="85" y="1277"/>
                    <a:pt x="109" y="1253"/>
                  </a:cubicBezTo>
                  <a:cubicBezTo>
                    <a:pt x="175" y="1186"/>
                    <a:pt x="666" y="696"/>
                    <a:pt x="732" y="629"/>
                  </a:cubicBezTo>
                  <a:cubicBezTo>
                    <a:pt x="912" y="644"/>
                    <a:pt x="912" y="644"/>
                    <a:pt x="912" y="644"/>
                  </a:cubicBezTo>
                  <a:cubicBezTo>
                    <a:pt x="942" y="644"/>
                    <a:pt x="970" y="633"/>
                    <a:pt x="990" y="612"/>
                  </a:cubicBezTo>
                  <a:cubicBezTo>
                    <a:pt x="1245" y="358"/>
                    <a:pt x="1245" y="358"/>
                    <a:pt x="1245" y="358"/>
                  </a:cubicBezTo>
                  <a:cubicBezTo>
                    <a:pt x="1276" y="326"/>
                    <a:pt x="1286" y="278"/>
                    <a:pt x="1268" y="237"/>
                  </a:cubicBezTo>
                  <a:close/>
                  <a:moveTo>
                    <a:pt x="1174" y="287"/>
                  </a:moveTo>
                  <a:cubicBezTo>
                    <a:pt x="919" y="542"/>
                    <a:pt x="919" y="542"/>
                    <a:pt x="919" y="542"/>
                  </a:cubicBezTo>
                  <a:cubicBezTo>
                    <a:pt x="917" y="544"/>
                    <a:pt x="914" y="544"/>
                    <a:pt x="912" y="544"/>
                  </a:cubicBezTo>
                  <a:cubicBezTo>
                    <a:pt x="788" y="544"/>
                    <a:pt x="788" y="544"/>
                    <a:pt x="788" y="544"/>
                  </a:cubicBezTo>
                  <a:cubicBezTo>
                    <a:pt x="733" y="489"/>
                    <a:pt x="733" y="489"/>
                    <a:pt x="733" y="489"/>
                  </a:cubicBezTo>
                  <a:cubicBezTo>
                    <a:pt x="733" y="365"/>
                    <a:pt x="733" y="365"/>
                    <a:pt x="733" y="365"/>
                  </a:cubicBezTo>
                  <a:cubicBezTo>
                    <a:pt x="733" y="363"/>
                    <a:pt x="734" y="360"/>
                    <a:pt x="735" y="358"/>
                  </a:cubicBezTo>
                  <a:cubicBezTo>
                    <a:pt x="990" y="103"/>
                    <a:pt x="990" y="103"/>
                    <a:pt x="990" y="103"/>
                  </a:cubicBezTo>
                  <a:cubicBezTo>
                    <a:pt x="993" y="101"/>
                    <a:pt x="995" y="100"/>
                    <a:pt x="996" y="100"/>
                  </a:cubicBezTo>
                  <a:cubicBezTo>
                    <a:pt x="996" y="100"/>
                    <a:pt x="1005" y="100"/>
                    <a:pt x="1005" y="110"/>
                  </a:cubicBezTo>
                  <a:cubicBezTo>
                    <a:pt x="1005" y="268"/>
                    <a:pt x="1005" y="268"/>
                    <a:pt x="1005" y="268"/>
                  </a:cubicBezTo>
                  <a:cubicBezTo>
                    <a:pt x="1167" y="268"/>
                    <a:pt x="1167" y="268"/>
                    <a:pt x="1167" y="268"/>
                  </a:cubicBezTo>
                  <a:cubicBezTo>
                    <a:pt x="1168" y="268"/>
                    <a:pt x="1173" y="268"/>
                    <a:pt x="1176" y="275"/>
                  </a:cubicBezTo>
                  <a:cubicBezTo>
                    <a:pt x="1177" y="278"/>
                    <a:pt x="1178" y="283"/>
                    <a:pt x="1174" y="28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143221F-DD0F-42ED-9246-E934ED9AF2AA}"/>
              </a:ext>
            </a:extLst>
          </p:cNvPr>
          <p:cNvSpPr txBox="1"/>
          <p:nvPr/>
        </p:nvSpPr>
        <p:spPr>
          <a:xfrm>
            <a:off x="8218526" y="1634286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ysClr val="windowText" lastClr="000000">
                    <a:alpha val="82000"/>
                  </a:sys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A0E135-CC34-4518-9A2C-0EDB7EF8146F}"/>
              </a:ext>
            </a:extLst>
          </p:cNvPr>
          <p:cNvSpPr txBox="1"/>
          <p:nvPr/>
        </p:nvSpPr>
        <p:spPr>
          <a:xfrm>
            <a:off x="8343900" y="4392158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ysClr val="windowText" lastClr="000000">
                    <a:alpha val="82000"/>
                  </a:sys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023696-418D-4CF1-BF1C-85502DF53B27}"/>
              </a:ext>
            </a:extLst>
          </p:cNvPr>
          <p:cNvSpPr txBox="1"/>
          <p:nvPr/>
        </p:nvSpPr>
        <p:spPr>
          <a:xfrm>
            <a:off x="3103108" y="2419116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ysClr val="windowText" lastClr="000000">
                    <a:alpha val="82000"/>
                  </a:sys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DF9B61-B988-438E-A03A-904C90D5F40E}"/>
              </a:ext>
            </a:extLst>
          </p:cNvPr>
          <p:cNvSpPr txBox="1"/>
          <p:nvPr/>
        </p:nvSpPr>
        <p:spPr>
          <a:xfrm>
            <a:off x="3103108" y="4392158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ysClr val="windowText" lastClr="000000">
                    <a:alpha val="82000"/>
                  </a:sys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8CAAFE-302D-433E-8478-F4C9DF8DB64C}"/>
              </a:ext>
            </a:extLst>
          </p:cNvPr>
          <p:cNvSpPr txBox="1"/>
          <p:nvPr/>
        </p:nvSpPr>
        <p:spPr>
          <a:xfrm>
            <a:off x="7881878" y="5190250"/>
            <a:ext cx="4244393" cy="138499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TW" altLang="en-US" sz="2800" dirty="0">
                <a:latin typeface="+mn-ea"/>
                <a:cs typeface="Montserrat" charset="0"/>
              </a:rPr>
              <a:t>聲音有表情</a:t>
            </a:r>
            <a:r>
              <a:rPr lang="en-US" altLang="zh-TW" sz="2800" dirty="0">
                <a:latin typeface="+mn-ea"/>
                <a:cs typeface="Montserrat" charset="0"/>
              </a:rPr>
              <a:t>:</a:t>
            </a:r>
          </a:p>
          <a:p>
            <a:r>
              <a:rPr lang="zh-TW" altLang="en-US" sz="2800" dirty="0">
                <a:latin typeface="+mn-ea"/>
                <a:cs typeface="Montserrat" charset="0"/>
              </a:rPr>
              <a:t>要微笑，嘴型上揚聲音會有感情</a:t>
            </a:r>
            <a:r>
              <a:rPr lang="en-US" altLang="zh-TW" sz="2800" dirty="0">
                <a:latin typeface="+mn-ea"/>
                <a:cs typeface="Montserrat" charset="0"/>
              </a:rPr>
              <a:t>/</a:t>
            </a:r>
            <a:r>
              <a:rPr lang="zh-TW" altLang="en-US" sz="2800" dirty="0">
                <a:latin typeface="+mn-ea"/>
                <a:cs typeface="Montserrat" charset="0"/>
              </a:rPr>
              <a:t>聲音要抑揚頓挫</a:t>
            </a:r>
            <a:endParaRPr lang="en-US" sz="2800" dirty="0">
              <a:latin typeface="+mn-ea"/>
              <a:cs typeface="Montserrat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FDE8541-B586-4F68-858D-CAF9C2760412}"/>
              </a:ext>
            </a:extLst>
          </p:cNvPr>
          <p:cNvSpPr txBox="1"/>
          <p:nvPr/>
        </p:nvSpPr>
        <p:spPr>
          <a:xfrm>
            <a:off x="363421" y="4931132"/>
            <a:ext cx="4138411" cy="181588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TW" altLang="en-US" sz="2800" dirty="0">
                <a:latin typeface="+mn-ea"/>
                <a:cs typeface="Montserrat" charset="0"/>
              </a:rPr>
              <a:t>眼睛會放電</a:t>
            </a:r>
            <a:r>
              <a:rPr lang="en-US" altLang="zh-TW" sz="2800" dirty="0">
                <a:latin typeface="+mn-ea"/>
                <a:cs typeface="Montserrat" charset="0"/>
              </a:rPr>
              <a:t>:</a:t>
            </a:r>
          </a:p>
          <a:p>
            <a:r>
              <a:rPr lang="zh-TW" altLang="en-US" sz="2800" dirty="0">
                <a:latin typeface="+mn-ea"/>
                <a:cs typeface="Montserrat" charset="0"/>
              </a:rPr>
              <a:t>眼睛要看著對方</a:t>
            </a:r>
            <a:endParaRPr lang="en-US" altLang="zh-TW" sz="2800" dirty="0">
              <a:latin typeface="+mn-ea"/>
              <a:cs typeface="Montserrat" charset="0"/>
            </a:endParaRPr>
          </a:p>
          <a:p>
            <a:r>
              <a:rPr lang="zh-TW" altLang="en-US" sz="2800" dirty="0">
                <a:latin typeface="+mn-ea"/>
                <a:cs typeface="Montserrat" charset="0"/>
              </a:rPr>
              <a:t>以眼神表達關切</a:t>
            </a:r>
            <a:r>
              <a:rPr lang="en-US" altLang="zh-TW" sz="2800" dirty="0">
                <a:latin typeface="+mn-ea"/>
                <a:cs typeface="Montserrat" charset="0"/>
              </a:rPr>
              <a:t>/</a:t>
            </a:r>
            <a:r>
              <a:rPr lang="zh-TW" altLang="en-US" sz="2800" dirty="0">
                <a:latin typeface="+mn-ea"/>
                <a:cs typeface="Montserrat" charset="0"/>
              </a:rPr>
              <a:t>不要皺眉頭、翻白眼</a:t>
            </a:r>
            <a:endParaRPr lang="en-US" sz="2800" dirty="0">
              <a:latin typeface="+mn-ea"/>
              <a:cs typeface="Montserrat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86307AF-6D88-487B-A502-83B9F878F5C3}"/>
              </a:ext>
            </a:extLst>
          </p:cNvPr>
          <p:cNvSpPr txBox="1"/>
          <p:nvPr/>
        </p:nvSpPr>
        <p:spPr>
          <a:xfrm>
            <a:off x="7488270" y="2399559"/>
            <a:ext cx="4638001" cy="224676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TW" altLang="en-US" sz="2800" dirty="0">
                <a:latin typeface="+mn-ea"/>
                <a:cs typeface="Montserrat" charset="0"/>
              </a:rPr>
              <a:t>肢體有感覺</a:t>
            </a:r>
            <a:r>
              <a:rPr lang="en-US" altLang="zh-TW" sz="2800" dirty="0">
                <a:latin typeface="+mn-ea"/>
                <a:cs typeface="Montserrat" charset="0"/>
              </a:rPr>
              <a:t>:</a:t>
            </a:r>
          </a:p>
          <a:p>
            <a:r>
              <a:rPr lang="en-US" altLang="zh-TW" sz="2800" dirty="0">
                <a:latin typeface="+mn-ea"/>
                <a:cs typeface="Montserrat" charset="0"/>
              </a:rPr>
              <a:t> </a:t>
            </a:r>
            <a:r>
              <a:rPr lang="zh-TW" altLang="en-US" sz="2800" dirty="0">
                <a:latin typeface="+mn-ea"/>
                <a:cs typeface="Montserrat" charset="0"/>
              </a:rPr>
              <a:t>身體微傾向對方，製造關切</a:t>
            </a:r>
            <a:r>
              <a:rPr lang="en-US" altLang="zh-TW" sz="2800" dirty="0">
                <a:latin typeface="+mn-ea"/>
                <a:cs typeface="Montserrat" charset="0"/>
              </a:rPr>
              <a:t>/</a:t>
            </a:r>
            <a:r>
              <a:rPr lang="zh-TW" altLang="en-US" sz="2800" dirty="0">
                <a:latin typeface="+mn-ea"/>
                <a:cs typeface="Montserrat" charset="0"/>
              </a:rPr>
              <a:t>保持適當距離，有點黏又不會太黏</a:t>
            </a:r>
            <a:r>
              <a:rPr lang="en-US" altLang="zh-TW" sz="2800" dirty="0">
                <a:latin typeface="+mn-ea"/>
                <a:cs typeface="Montserrat" charset="0"/>
              </a:rPr>
              <a:t>/</a:t>
            </a:r>
            <a:r>
              <a:rPr lang="zh-TW" altLang="en-US" sz="2800" dirty="0">
                <a:latin typeface="+mn-ea"/>
                <a:cs typeface="Montserrat" charset="0"/>
              </a:rPr>
              <a:t>不要抱胸插腰，避免誤會</a:t>
            </a:r>
            <a:endParaRPr lang="en-US" sz="2800" dirty="0">
              <a:latin typeface="+mn-ea"/>
              <a:cs typeface="Montserrat" charset="0"/>
            </a:endParaRPr>
          </a:p>
        </p:txBody>
      </p:sp>
      <p:sp>
        <p:nvSpPr>
          <p:cNvPr id="36" name="Right Triangle 35">
            <a:extLst>
              <a:ext uri="{FF2B5EF4-FFF2-40B4-BE49-F238E27FC236}">
                <a16:creationId xmlns:a16="http://schemas.microsoft.com/office/drawing/2014/main" id="{CAF40A80-C3AA-47B2-9A3C-AB0E8A8C90B6}"/>
              </a:ext>
            </a:extLst>
          </p:cNvPr>
          <p:cNvSpPr/>
          <p:nvPr/>
        </p:nvSpPr>
        <p:spPr>
          <a:xfrm rot="11700000">
            <a:off x="8502652" y="1918977"/>
            <a:ext cx="176334" cy="17633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Triangle 36">
            <a:extLst>
              <a:ext uri="{FF2B5EF4-FFF2-40B4-BE49-F238E27FC236}">
                <a16:creationId xmlns:a16="http://schemas.microsoft.com/office/drawing/2014/main" id="{8B321921-E99D-434E-9DE7-9AC8478F6E06}"/>
              </a:ext>
            </a:extLst>
          </p:cNvPr>
          <p:cNvSpPr/>
          <p:nvPr/>
        </p:nvSpPr>
        <p:spPr>
          <a:xfrm rot="11700000">
            <a:off x="8610634" y="4696406"/>
            <a:ext cx="176334" cy="17633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Triangle 37">
            <a:extLst>
              <a:ext uri="{FF2B5EF4-FFF2-40B4-BE49-F238E27FC236}">
                <a16:creationId xmlns:a16="http://schemas.microsoft.com/office/drawing/2014/main" id="{BCEB1EED-B41D-44F1-AFC0-C6CC3780D6D4}"/>
              </a:ext>
            </a:extLst>
          </p:cNvPr>
          <p:cNvSpPr/>
          <p:nvPr/>
        </p:nvSpPr>
        <p:spPr>
          <a:xfrm rot="11700000">
            <a:off x="3369842" y="2723364"/>
            <a:ext cx="176334" cy="17633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F43686A6-26C2-43DA-9ACA-100C5C35A73E}"/>
              </a:ext>
            </a:extLst>
          </p:cNvPr>
          <p:cNvSpPr/>
          <p:nvPr/>
        </p:nvSpPr>
        <p:spPr>
          <a:xfrm rot="11700000">
            <a:off x="3369842" y="4696406"/>
            <a:ext cx="176334" cy="17633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矩形 1"/>
          <p:cNvSpPr/>
          <p:nvPr/>
        </p:nvSpPr>
        <p:spPr>
          <a:xfrm>
            <a:off x="409463" y="3043701"/>
            <a:ext cx="359585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dirty="0"/>
              <a:t>讓客人感受你的熱情</a:t>
            </a:r>
            <a:r>
              <a:rPr lang="en-US" altLang="zh-TW" sz="2800" dirty="0"/>
              <a:t>~</a:t>
            </a:r>
          </a:p>
          <a:p>
            <a:r>
              <a:rPr lang="zh-TW" altLang="en-US" sz="2800" dirty="0"/>
              <a:t>有感覺的服務</a:t>
            </a:r>
          </a:p>
        </p:txBody>
      </p:sp>
    </p:spTree>
    <p:extLst>
      <p:ext uri="{BB962C8B-B14F-4D97-AF65-F5344CB8AC3E}">
        <p14:creationId xmlns:p14="http://schemas.microsoft.com/office/powerpoint/2010/main" val="32765392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>
            <a:extLst>
              <a:ext uri="{FF2B5EF4-FFF2-40B4-BE49-F238E27FC236}">
                <a16:creationId xmlns:a16="http://schemas.microsoft.com/office/drawing/2014/main" id="{94A60FDF-0D62-4385-9B30-FB3BA34CF3B6}"/>
              </a:ext>
            </a:extLst>
          </p:cNvPr>
          <p:cNvSpPr/>
          <p:nvPr/>
        </p:nvSpPr>
        <p:spPr>
          <a:xfrm rot="10800000">
            <a:off x="580569" y="0"/>
            <a:ext cx="11611431" cy="11611431"/>
          </a:xfrm>
          <a:prstGeom prst="rtTriangl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53CF63-DAF8-4F70-B11A-9CA5B68790F2}"/>
              </a:ext>
            </a:extLst>
          </p:cNvPr>
          <p:cNvCxnSpPr>
            <a:cxnSpLocks/>
            <a:stCxn id="11" idx="4"/>
          </p:cNvCxnSpPr>
          <p:nvPr/>
        </p:nvCxnSpPr>
        <p:spPr>
          <a:xfrm>
            <a:off x="3039832" y="3314271"/>
            <a:ext cx="0" cy="1710774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9BFF5A81-9CD6-4EB4-857B-D71367CDB3DB}"/>
              </a:ext>
            </a:extLst>
          </p:cNvPr>
          <p:cNvSpPr/>
          <p:nvPr/>
        </p:nvSpPr>
        <p:spPr>
          <a:xfrm>
            <a:off x="2535007" y="2304622"/>
            <a:ext cx="1009649" cy="1009649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2175070-7C8A-4D2C-BD18-C382465F2B48}"/>
              </a:ext>
            </a:extLst>
          </p:cNvPr>
          <p:cNvSpPr/>
          <p:nvPr/>
        </p:nvSpPr>
        <p:spPr>
          <a:xfrm>
            <a:off x="2535007" y="4994934"/>
            <a:ext cx="1009649" cy="1009649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48EC13C-3342-4A8D-B8A5-4BEE9F0686F9}"/>
              </a:ext>
            </a:extLst>
          </p:cNvPr>
          <p:cNvSpPr/>
          <p:nvPr/>
        </p:nvSpPr>
        <p:spPr>
          <a:xfrm>
            <a:off x="2535007" y="3649778"/>
            <a:ext cx="1009649" cy="1009649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89D3CC3-6397-4663-BAFC-9E9F198A8CFB}"/>
              </a:ext>
            </a:extLst>
          </p:cNvPr>
          <p:cNvSpPr txBox="1"/>
          <p:nvPr/>
        </p:nvSpPr>
        <p:spPr>
          <a:xfrm>
            <a:off x="2671259" y="2462148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ysClr val="windowText" lastClr="000000">
                    <a:alpha val="82000"/>
                  </a:sys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0BAF14-C1EA-4464-B4F2-142EE8A6BD06}"/>
              </a:ext>
            </a:extLst>
          </p:cNvPr>
          <p:cNvSpPr txBox="1"/>
          <p:nvPr/>
        </p:nvSpPr>
        <p:spPr>
          <a:xfrm>
            <a:off x="2671259" y="5152460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ysClr val="windowText" lastClr="000000">
                    <a:alpha val="82000"/>
                  </a:sys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2C1B3C8-8FEC-452C-9073-7CBC41D57B3B}"/>
              </a:ext>
            </a:extLst>
          </p:cNvPr>
          <p:cNvSpPr txBox="1"/>
          <p:nvPr/>
        </p:nvSpPr>
        <p:spPr>
          <a:xfrm>
            <a:off x="2671259" y="3807304"/>
            <a:ext cx="733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ysClr val="windowText" lastClr="000000">
                    <a:alpha val="82000"/>
                  </a:sysClr>
                </a:solidFill>
                <a:latin typeface="Oswald" panose="02000303000000000000" pitchFamily="2" charset="0"/>
                <a:ea typeface="PT Sans" panose="020B0503020203020204" pitchFamily="34" charset="0"/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6101C7-FEB9-4EE0-9E23-F2A16145CC3D}"/>
              </a:ext>
            </a:extLst>
          </p:cNvPr>
          <p:cNvSpPr txBox="1"/>
          <p:nvPr/>
        </p:nvSpPr>
        <p:spPr>
          <a:xfrm>
            <a:off x="0" y="580571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標準用語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E2DD72-0147-48B4-8EDF-2A709EE4CBBE}"/>
              </a:ext>
            </a:extLst>
          </p:cNvPr>
          <p:cNvSpPr txBox="1"/>
          <p:nvPr/>
        </p:nvSpPr>
        <p:spPr>
          <a:xfrm>
            <a:off x="6096000" y="1428046"/>
            <a:ext cx="5534025" cy="397031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早安 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/</a:t>
            </a:r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午安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/</a:t>
            </a:r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晚安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/</a:t>
            </a:r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您好</a:t>
            </a:r>
          </a:p>
          <a:p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請問有什麼可以幫您服務嗎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?(</a:t>
            </a:r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主動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)</a:t>
            </a:r>
          </a:p>
          <a:p>
            <a:endParaRPr lang="en-US" altLang="zh-TW" sz="28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  <a:p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請問您需要什麼服務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?(</a:t>
            </a:r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客人示意時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)</a:t>
            </a:r>
          </a:p>
          <a:p>
            <a:endParaRPr lang="en-US" altLang="zh-TW" sz="28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  <a:p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請稍候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(</a:t>
            </a:r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離開客人面前時告知客人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)</a:t>
            </a:r>
          </a:p>
          <a:p>
            <a:endParaRPr lang="en-US" altLang="zh-TW" sz="28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  <a:p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對不起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/</a:t>
            </a:r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不好意思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(</a:t>
            </a:r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接近客人準備提供服務前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)</a:t>
            </a:r>
          </a:p>
        </p:txBody>
      </p:sp>
      <p:sp>
        <p:nvSpPr>
          <p:cNvPr id="37" name="Right Triangle 36">
            <a:extLst>
              <a:ext uri="{FF2B5EF4-FFF2-40B4-BE49-F238E27FC236}">
                <a16:creationId xmlns:a16="http://schemas.microsoft.com/office/drawing/2014/main" id="{1EC439D5-19B3-4875-BBB2-6A3C357A345E}"/>
              </a:ext>
            </a:extLst>
          </p:cNvPr>
          <p:cNvSpPr/>
          <p:nvPr/>
        </p:nvSpPr>
        <p:spPr>
          <a:xfrm rot="11700000">
            <a:off x="2937993" y="2766396"/>
            <a:ext cx="176334" cy="17633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Triangle 47">
            <a:extLst>
              <a:ext uri="{FF2B5EF4-FFF2-40B4-BE49-F238E27FC236}">
                <a16:creationId xmlns:a16="http://schemas.microsoft.com/office/drawing/2014/main" id="{ED51413E-8130-4456-99A3-41C2F0FA5C4B}"/>
              </a:ext>
            </a:extLst>
          </p:cNvPr>
          <p:cNvSpPr/>
          <p:nvPr/>
        </p:nvSpPr>
        <p:spPr>
          <a:xfrm rot="11700000">
            <a:off x="2937993" y="5456708"/>
            <a:ext cx="176334" cy="17633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Triangle 54">
            <a:extLst>
              <a:ext uri="{FF2B5EF4-FFF2-40B4-BE49-F238E27FC236}">
                <a16:creationId xmlns:a16="http://schemas.microsoft.com/office/drawing/2014/main" id="{6AC05323-5C4C-4E68-A43D-F9D59D9E0F98}"/>
              </a:ext>
            </a:extLst>
          </p:cNvPr>
          <p:cNvSpPr/>
          <p:nvPr/>
        </p:nvSpPr>
        <p:spPr>
          <a:xfrm rot="11700000">
            <a:off x="2937993" y="4111552"/>
            <a:ext cx="176334" cy="17633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590A357-7FCA-421E-8F09-3B3264CCD0F8}"/>
              </a:ext>
            </a:extLst>
          </p:cNvPr>
          <p:cNvSpPr txBox="1"/>
          <p:nvPr/>
        </p:nvSpPr>
        <p:spPr>
          <a:xfrm>
            <a:off x="200025" y="2616297"/>
            <a:ext cx="244715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ysClr val="windowText" lastClr="000000">
                    <a:alpha val="82000"/>
                  </a:sysClr>
                </a:solidFill>
                <a:latin typeface="Montserrat Black"/>
                <a:ea typeface="PT Sans" panose="020B0503020203020204" pitchFamily="34" charset="0"/>
              </a:rPr>
              <a:t>Good Morning</a:t>
            </a:r>
          </a:p>
          <a:p>
            <a:endParaRPr lang="en-US" sz="1500" b="1" dirty="0">
              <a:solidFill>
                <a:sysClr val="windowText" lastClr="000000">
                  <a:alpha val="82000"/>
                </a:sys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0025" y="3756229"/>
            <a:ext cx="22811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dirty="0"/>
              <a:t>Is there anything</a:t>
            </a:r>
          </a:p>
          <a:p>
            <a:r>
              <a:rPr lang="en-US" altLang="zh-TW" sz="2400" dirty="0"/>
              <a:t> I can help with?</a:t>
            </a:r>
          </a:p>
        </p:txBody>
      </p:sp>
      <p:sp>
        <p:nvSpPr>
          <p:cNvPr id="4" name="矩形 3"/>
          <p:cNvSpPr/>
          <p:nvPr/>
        </p:nvSpPr>
        <p:spPr>
          <a:xfrm>
            <a:off x="295998" y="5314042"/>
            <a:ext cx="22122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dirty="0"/>
              <a:t>Excuse me</a:t>
            </a:r>
          </a:p>
        </p:txBody>
      </p:sp>
      <p:sp>
        <p:nvSpPr>
          <p:cNvPr id="5" name="矩形 4"/>
          <p:cNvSpPr/>
          <p:nvPr/>
        </p:nvSpPr>
        <p:spPr>
          <a:xfrm>
            <a:off x="3571387" y="5574766"/>
            <a:ext cx="34358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dirty="0"/>
              <a:t>Please wait a moment.</a:t>
            </a:r>
          </a:p>
        </p:txBody>
      </p:sp>
      <p:sp>
        <p:nvSpPr>
          <p:cNvPr id="6" name="矩形 5"/>
          <p:cNvSpPr/>
          <p:nvPr/>
        </p:nvSpPr>
        <p:spPr>
          <a:xfrm>
            <a:off x="3725751" y="3908698"/>
            <a:ext cx="1474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638748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ADE59F9B-BCD2-4B9D-87C8-2E50B0A7C1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" r="1178"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8AF77517-73E2-4380-AE54-0A6EC6299BC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4" r="25874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DA1CCF00-2FAE-4CE2-AE03-EDC7982ABF3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" r="1637"/>
          <a:stretch>
            <a:fillRect/>
          </a:stretch>
        </p:blipFill>
        <p:spPr/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5F01052-F463-41AD-9469-24318984F9F3}"/>
              </a:ext>
            </a:extLst>
          </p:cNvPr>
          <p:cNvSpPr txBox="1"/>
          <p:nvPr/>
        </p:nvSpPr>
        <p:spPr>
          <a:xfrm>
            <a:off x="580570" y="580571"/>
            <a:ext cx="3034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客房服務應對溝通技巧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0EC6D59-3451-4D6C-8C28-29D58675A9AE}"/>
              </a:ext>
            </a:extLst>
          </p:cNvPr>
          <p:cNvCxnSpPr>
            <a:cxnSpLocks/>
          </p:cNvCxnSpPr>
          <p:nvPr/>
        </p:nvCxnSpPr>
        <p:spPr>
          <a:xfrm>
            <a:off x="682170" y="2058923"/>
            <a:ext cx="384175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6B19D5D-3DED-4B19-AC5E-40C36F2FBC85}"/>
              </a:ext>
            </a:extLst>
          </p:cNvPr>
          <p:cNvSpPr txBox="1"/>
          <p:nvPr/>
        </p:nvSpPr>
        <p:spPr>
          <a:xfrm>
            <a:off x="432850" y="2493008"/>
            <a:ext cx="3967621" cy="31085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行走中有急事需超越客人或走道行走時遇到客人在前面，應先對客人講：「先生（小姐）對不起，請借過。」然後再超越，如兩位客人同時切忌從客人中間穿過。</a:t>
            </a:r>
            <a:endParaRPr lang="en-US" sz="28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6F64403-D5ED-4EF9-8533-76B71EE4BCE6}"/>
              </a:ext>
            </a:extLst>
          </p:cNvPr>
          <p:cNvSpPr txBox="1"/>
          <p:nvPr/>
        </p:nvSpPr>
        <p:spPr>
          <a:xfrm>
            <a:off x="7615237" y="2493008"/>
            <a:ext cx="4443413" cy="297260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發現有可疑人物時，應儘快上前詢問客人：「先生您好，請問您需要什麼服務</a:t>
            </a:r>
            <a:r>
              <a: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?</a:t>
            </a:r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請問您找那位客人？」並注意對方的神態，如有異常應及時通知安全部門</a:t>
            </a: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。</a:t>
            </a:r>
            <a:endParaRPr lang="en-US" altLang="zh-TW" sz="24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  <a:p>
            <a:pPr>
              <a:lnSpc>
                <a:spcPts val="2300"/>
              </a:lnSpc>
            </a:pPr>
            <a:endParaRPr lang="zh-TW" altLang="en-US" sz="24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6372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ADE59F9B-BCD2-4B9D-87C8-2E50B0A7C1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" r="1178"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8AF77517-73E2-4380-AE54-0A6EC6299BC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4" r="25874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DA1CCF00-2FAE-4CE2-AE03-EDC7982ABF3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" r="1637"/>
          <a:stretch>
            <a:fillRect/>
          </a:stretch>
        </p:blipFill>
        <p:spPr/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5F01052-F463-41AD-9469-24318984F9F3}"/>
              </a:ext>
            </a:extLst>
          </p:cNvPr>
          <p:cNvSpPr txBox="1"/>
          <p:nvPr/>
        </p:nvSpPr>
        <p:spPr>
          <a:xfrm>
            <a:off x="580570" y="580571"/>
            <a:ext cx="3034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客房服務應對溝通技巧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0EC6D59-3451-4D6C-8C28-29D58675A9AE}"/>
              </a:ext>
            </a:extLst>
          </p:cNvPr>
          <p:cNvCxnSpPr>
            <a:cxnSpLocks/>
          </p:cNvCxnSpPr>
          <p:nvPr/>
        </p:nvCxnSpPr>
        <p:spPr>
          <a:xfrm>
            <a:off x="682170" y="2058923"/>
            <a:ext cx="384175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6B19D5D-3DED-4B19-AC5E-40C36F2FBC85}"/>
              </a:ext>
            </a:extLst>
          </p:cNvPr>
          <p:cNvSpPr txBox="1"/>
          <p:nvPr/>
        </p:nvSpPr>
        <p:spPr>
          <a:xfrm>
            <a:off x="103031" y="2493008"/>
            <a:ext cx="4468970" cy="35394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在工作中遇到客人詢問時，應立即停下手邊的事情，主動熱情打招呼，客人詢問時房務員眼神需注視對方，並集中精神仔細聆聽。針對客人的問題回答應詳細，若不清楚應設法打聽後再答覆客人</a:t>
            </a:r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。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6F64403-D5ED-4EF9-8533-76B71EE4BCE6}"/>
              </a:ext>
            </a:extLst>
          </p:cNvPr>
          <p:cNvSpPr txBox="1"/>
          <p:nvPr/>
        </p:nvSpPr>
        <p:spPr>
          <a:xfrm>
            <a:off x="7325182" y="2058923"/>
            <a:ext cx="4866818" cy="304698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TW" altLang="en-US" sz="2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rPr>
              <a:t>客人請你外出（玩或吃飯）時員工應嚴格遵守旅館紀律，不能私自陪賓客外出玩或吃飯，當客人請你外出時應藉故婉言謝絕。如「實在抱歉，今晚還在參加學習」「真抱歉，今天我還有別的事情要辦」等等。總之看實際情況靈活運用語言藝術婉言謝絕客人。</a:t>
            </a:r>
            <a:endParaRPr lang="en-US" altLang="zh-TW" sz="2400" dirty="0">
              <a:latin typeface="PT Sans" panose="020B0503020203020204" pitchFamily="34" charset="0"/>
              <a:ea typeface="PT Sans" panose="020B0503020203020204" pitchFamily="34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928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70C398C-4872-484E-8035-BDB50D577AE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10" b="29210"/>
          <a:stretch>
            <a:fillRect/>
          </a:stretch>
        </p:blipFill>
        <p:spPr/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0" y="619185"/>
            <a:ext cx="1219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服務取悅的技巧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:</a:t>
            </a:r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 提供顧客喜出望外的服務</a:t>
            </a:r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pPr algn="ctr"/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只有超越顧客期待，才可以帶來驚喜的效果</a:t>
            </a:r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pPr algn="ctr"/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pPr algn="ctr"/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pPr algn="ctr"/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pPr algn="ctr"/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明白客人的價值期待</a:t>
            </a:r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pPr algn="ctr"/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超越期待的做法</a:t>
            </a:r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pPr algn="ctr"/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越高疊高的小技巧 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817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70C398C-4872-484E-8035-BDB50D577AE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10" b="29210"/>
          <a:stretch>
            <a:fillRect/>
          </a:stretch>
        </p:blipFill>
        <p:spPr/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602539" y="0"/>
            <a:ext cx="121920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活動二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:</a:t>
            </a:r>
          </a:p>
          <a:p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想創造驚喜，我們要先了解客人的期待值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?</a:t>
            </a:r>
          </a:p>
          <a:p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+mn-ea"/>
            </a:endParaRPr>
          </a:p>
          <a:p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1.1000</a:t>
            </a:r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元的民宿</a:t>
            </a:r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+mn-ea"/>
            </a:endParaRPr>
          </a:p>
          <a:p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2.5000</a:t>
            </a:r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元的星級飯店</a:t>
            </a:r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+mn-ea"/>
            </a:endParaRPr>
          </a:p>
          <a:p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3.15000</a:t>
            </a:r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元的度假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Villa</a:t>
            </a:r>
          </a:p>
          <a:p>
            <a:pPr algn="ctr"/>
            <a:endParaRPr lang="en-US" altLang="zh-TW" sz="40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pPr algn="ctr"/>
            <a:endParaRPr lang="en-US" altLang="zh-TW" sz="40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基本需求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/</a:t>
            </a:r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驚喜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9463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1583E3A2-24C6-4416-ABE0-D38FD98976C1}"/>
              </a:ext>
            </a:extLst>
          </p:cNvPr>
          <p:cNvSpPr/>
          <p:nvPr/>
        </p:nvSpPr>
        <p:spPr>
          <a:xfrm>
            <a:off x="0" y="1338469"/>
            <a:ext cx="10257183" cy="514846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dirty="0"/>
              <a:t>        桃園市政府觀光旅遊局取自</a:t>
            </a:r>
            <a:r>
              <a:rPr lang="en-US" dirty="0"/>
              <a:t>https://tour.tycg.gov.tw/hotelstaff/pdf/etiquette.pdf</a:t>
            </a:r>
          </a:p>
          <a:p>
            <a:r>
              <a:rPr lang="zh-TW" altLang="en-US" dirty="0"/>
              <a:t>        中南林旅院旅遊取自原文網址：</a:t>
            </a:r>
            <a:r>
              <a:rPr lang="en-US" dirty="0"/>
              <a:t>https://kknews.cc/travel/p9325mz.html</a:t>
            </a:r>
          </a:p>
          <a:p>
            <a:r>
              <a:rPr lang="zh-TW" altLang="en-US" dirty="0"/>
              <a:t>        人生哲思錄教育取自原文網址：</a:t>
            </a:r>
            <a:r>
              <a:rPr lang="en-US" dirty="0">
                <a:hlinkClick r:id="rId2"/>
              </a:rPr>
              <a:t>https://kknews.cc/education/vq23m2.html</a:t>
            </a:r>
            <a:endParaRPr lang="en-US" dirty="0"/>
          </a:p>
          <a:p>
            <a:r>
              <a:rPr lang="zh-TW" altLang="en-US" dirty="0"/>
              <a:t>       </a:t>
            </a:r>
            <a:r>
              <a:rPr lang="en-US" dirty="0"/>
              <a:t>Margaret M. Kappa, </a:t>
            </a:r>
            <a:r>
              <a:rPr lang="en-US" dirty="0" err="1"/>
              <a:t>Aleta</a:t>
            </a:r>
            <a:r>
              <a:rPr lang="en-US" dirty="0"/>
              <a:t> </a:t>
            </a:r>
            <a:r>
              <a:rPr lang="en-US" dirty="0" err="1"/>
              <a:t>Nitschke</a:t>
            </a:r>
            <a:r>
              <a:rPr lang="en-US" dirty="0"/>
              <a:t>, Patricia B. </a:t>
            </a:r>
            <a:r>
              <a:rPr lang="en-US" dirty="0" err="1"/>
              <a:t>Schappert</a:t>
            </a:r>
            <a:r>
              <a:rPr lang="en-US" dirty="0"/>
              <a:t> (1997)‧HOUSEKEEPING MANAGEMWNT OPERATIONS </a:t>
            </a:r>
          </a:p>
          <a:p>
            <a:r>
              <a:rPr lang="zh-TW" altLang="en-US" dirty="0"/>
              <a:t>       旅館房務部營運與管理 </a:t>
            </a:r>
            <a:r>
              <a:rPr lang="en-US" altLang="zh-TW" dirty="0"/>
              <a:t>(</a:t>
            </a:r>
            <a:r>
              <a:rPr lang="zh-TW" altLang="en-US" dirty="0"/>
              <a:t>黃秀珠、張志豪</a:t>
            </a:r>
            <a:r>
              <a:rPr lang="en-US" altLang="zh-TW" dirty="0"/>
              <a:t>) ‧</a:t>
            </a:r>
            <a:r>
              <a:rPr lang="zh-TW" altLang="en-US" dirty="0"/>
              <a:t>台中市：環宇餐旅顧問有限公司</a:t>
            </a:r>
            <a:r>
              <a:rPr lang="en-US" altLang="zh-TW" dirty="0"/>
              <a:t>(1997)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030AE7-50E7-47A8-BB35-B0E1FA91A189}"/>
              </a:ext>
            </a:extLst>
          </p:cNvPr>
          <p:cNvSpPr txBox="1"/>
          <p:nvPr/>
        </p:nvSpPr>
        <p:spPr>
          <a:xfrm>
            <a:off x="580570" y="1295483"/>
            <a:ext cx="5243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sz="2800" b="1" dirty="0"/>
              <a:t>參考文獻</a:t>
            </a:r>
            <a:endParaRPr lang="zh-TW" altLang="zh-TW" sz="2800" dirty="0"/>
          </a:p>
        </p:txBody>
      </p:sp>
    </p:spTree>
    <p:extLst>
      <p:ext uri="{BB962C8B-B14F-4D97-AF65-F5344CB8AC3E}">
        <p14:creationId xmlns:p14="http://schemas.microsoft.com/office/powerpoint/2010/main" val="4293319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70C398C-4872-484E-8035-BDB50D577AE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10" b="29210"/>
          <a:stretch>
            <a:fillRect/>
          </a:stretch>
        </p:blipFill>
        <p:spPr/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383320" y="828288"/>
            <a:ext cx="121920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活動一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:</a:t>
            </a:r>
          </a:p>
          <a:p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以下的客人類型，對飯店住宿會有什麼需求</a:t>
            </a:r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+mn-ea"/>
            </a:endParaRPr>
          </a:p>
          <a:p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+mn-ea"/>
            </a:endParaRPr>
          </a:p>
          <a:p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1.</a:t>
            </a:r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帶小</a:t>
            </a:r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baby</a:t>
            </a:r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來住宿的客人</a:t>
            </a:r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+mn-ea"/>
            </a:endParaRPr>
          </a:p>
          <a:p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2.</a:t>
            </a:r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年長者行動稍微不便的老夫婦</a:t>
            </a:r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+mn-ea"/>
            </a:endParaRPr>
          </a:p>
          <a:p>
            <a:r>
              <a:rPr lang="en-US" altLang="zh-TW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3.</a:t>
            </a:r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+mn-ea"/>
              </a:rPr>
              <a:t>商務性質來住宿的客人</a:t>
            </a:r>
            <a:endParaRPr lang="en-US" altLang="zh-TW" sz="3600" b="1" dirty="0">
              <a:solidFill>
                <a:schemeClr val="tx1">
                  <a:alpha val="82000"/>
                </a:schemeClr>
              </a:solidFill>
              <a:latin typeface="+mn-ea"/>
            </a:endParaRPr>
          </a:p>
          <a:p>
            <a:endParaRPr lang="en-US" altLang="zh-TW" sz="40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  <a:p>
            <a:pPr algn="ctr"/>
            <a:endParaRPr lang="en-US" sz="40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5021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1583E3A2-24C6-4416-ABE0-D38FD98976C1}"/>
              </a:ext>
            </a:extLst>
          </p:cNvPr>
          <p:cNvSpPr/>
          <p:nvPr/>
        </p:nvSpPr>
        <p:spPr>
          <a:xfrm>
            <a:off x="0" y="1205948"/>
            <a:ext cx="10058400" cy="49364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dirty="0"/>
              <a:t>                                                                                             </a:t>
            </a:r>
            <a:r>
              <a:rPr lang="zh-TW" altLang="en-US" sz="4400" dirty="0"/>
              <a:t>謝謝聆聽</a:t>
            </a:r>
            <a:endParaRPr lang="en-US" sz="4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030AE7-50E7-47A8-BB35-B0E1FA91A189}"/>
              </a:ext>
            </a:extLst>
          </p:cNvPr>
          <p:cNvSpPr txBox="1"/>
          <p:nvPr/>
        </p:nvSpPr>
        <p:spPr>
          <a:xfrm>
            <a:off x="3609520" y="5696033"/>
            <a:ext cx="6791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dirty="0"/>
              <a:t>Original Designed by Freepiker.com</a:t>
            </a:r>
          </a:p>
        </p:txBody>
      </p:sp>
    </p:spTree>
    <p:extLst>
      <p:ext uri="{BB962C8B-B14F-4D97-AF65-F5344CB8AC3E}">
        <p14:creationId xmlns:p14="http://schemas.microsoft.com/office/powerpoint/2010/main" val="487504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5AEF731-FC62-453A-B067-67F29C8D18B7}"/>
              </a:ext>
            </a:extLst>
          </p:cNvPr>
          <p:cNvGrpSpPr/>
          <p:nvPr/>
        </p:nvGrpSpPr>
        <p:grpSpPr>
          <a:xfrm>
            <a:off x="1558850" y="825797"/>
            <a:ext cx="9526587" cy="3356208"/>
            <a:chOff x="1332707" y="580571"/>
            <a:chExt cx="9526587" cy="270093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4D7F1BE-D21B-4BBE-B746-A4F923EFF532}"/>
                </a:ext>
              </a:extLst>
            </p:cNvPr>
            <p:cNvSpPr txBox="1"/>
            <p:nvPr/>
          </p:nvSpPr>
          <p:spPr>
            <a:xfrm>
              <a:off x="1959429" y="580571"/>
              <a:ext cx="827314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45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218B5BC-CA5B-4703-8803-A45D008F18F6}"/>
                </a:ext>
              </a:extLst>
            </p:cNvPr>
            <p:cNvSpPr txBox="1"/>
            <p:nvPr/>
          </p:nvSpPr>
          <p:spPr>
            <a:xfrm>
              <a:off x="3990975" y="1975378"/>
              <a:ext cx="421005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000" b="1" dirty="0">
                  <a:solidFill>
                    <a:sysClr val="windowText" lastClr="000000">
                      <a:alpha val="82000"/>
                    </a:sys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儀表端莊</a:t>
              </a:r>
              <a:endParaRPr lang="en-US" altLang="zh-TW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  <a:p>
              <a:pPr algn="ctr"/>
              <a:r>
                <a:rPr lang="zh-TW" altLang="en-US" sz="3000" b="1" dirty="0">
                  <a:solidFill>
                    <a:sysClr val="windowText" lastClr="000000">
                      <a:alpha val="82000"/>
                    </a:sys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舉止態度文雅</a:t>
              </a:r>
              <a:endParaRPr lang="en-US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C09C045-1972-4C31-BD17-75420CDD99C7}"/>
                </a:ext>
              </a:extLst>
            </p:cNvPr>
            <p:cNvGrpSpPr/>
            <p:nvPr/>
          </p:nvGrpSpPr>
          <p:grpSpPr>
            <a:xfrm>
              <a:off x="1332707" y="2437043"/>
              <a:ext cx="9526587" cy="0"/>
              <a:chOff x="1428750" y="2485845"/>
              <a:chExt cx="9526587" cy="0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EE9B6D30-539B-4CF0-AEF4-A291B2B99F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28750" y="2485845"/>
                <a:ext cx="2754312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1B7D1808-8B72-4A6E-9F39-D9E349680E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01025" y="2485845"/>
                <a:ext cx="2754312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40B6B4B-50F8-4FFC-8A4C-D3A9E2CEE1DA}"/>
                </a:ext>
              </a:extLst>
            </p:cNvPr>
            <p:cNvSpPr txBox="1"/>
            <p:nvPr/>
          </p:nvSpPr>
          <p:spPr>
            <a:xfrm>
              <a:off x="2743200" y="2991041"/>
              <a:ext cx="6705600" cy="290464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300"/>
                </a:lnSpc>
              </a:pPr>
              <a:endParaRPr lang="en-US" sz="1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96992" y="1017432"/>
            <a:ext cx="66084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b="1" dirty="0"/>
              <a:t>服務人員應具備之服務禮儀</a:t>
            </a:r>
          </a:p>
        </p:txBody>
      </p:sp>
      <p:sp>
        <p:nvSpPr>
          <p:cNvPr id="3" name="矩形 2"/>
          <p:cNvSpPr/>
          <p:nvPr/>
        </p:nvSpPr>
        <p:spPr>
          <a:xfrm>
            <a:off x="1352371" y="3489507"/>
            <a:ext cx="100970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dirty="0"/>
              <a:t>服務人員須隨時保持儀容外觀整潔，端莊優雅之良好印象。工作場合須留意自身舉止動作，須避免多餘的不雅舉止，任何肢體語言、舉手投足及和顧客間的應對進退皆須加以要求及訓練</a:t>
            </a:r>
            <a:r>
              <a:rPr lang="zh-TW" altLang="en-US" dirty="0"/>
              <a:t>。</a:t>
            </a:r>
          </a:p>
        </p:txBody>
      </p:sp>
      <p:sp>
        <p:nvSpPr>
          <p:cNvPr id="6" name="圖片版面配置區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02665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5AEF731-FC62-453A-B067-67F29C8D18B7}"/>
              </a:ext>
            </a:extLst>
          </p:cNvPr>
          <p:cNvGrpSpPr/>
          <p:nvPr/>
        </p:nvGrpSpPr>
        <p:grpSpPr>
          <a:xfrm>
            <a:off x="1332707" y="37974"/>
            <a:ext cx="9526587" cy="3356208"/>
            <a:chOff x="1332707" y="580571"/>
            <a:chExt cx="9526587" cy="270093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4D7F1BE-D21B-4BBE-B746-A4F923EFF532}"/>
                </a:ext>
              </a:extLst>
            </p:cNvPr>
            <p:cNvSpPr txBox="1"/>
            <p:nvPr/>
          </p:nvSpPr>
          <p:spPr>
            <a:xfrm>
              <a:off x="1959429" y="580571"/>
              <a:ext cx="827314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45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218B5BC-CA5B-4703-8803-A45D008F18F6}"/>
                </a:ext>
              </a:extLst>
            </p:cNvPr>
            <p:cNvSpPr txBox="1"/>
            <p:nvPr/>
          </p:nvSpPr>
          <p:spPr>
            <a:xfrm>
              <a:off x="3990975" y="1975378"/>
              <a:ext cx="4210050" cy="817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000" b="1" dirty="0">
                  <a:solidFill>
                    <a:sysClr val="windowText" lastClr="000000">
                      <a:alpha val="82000"/>
                    </a:sys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態度親切</a:t>
              </a:r>
              <a:endParaRPr lang="en-US" altLang="zh-TW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  <a:p>
              <a:pPr algn="ctr"/>
              <a:r>
                <a:rPr lang="zh-TW" altLang="en-US" sz="3000" b="1" dirty="0">
                  <a:solidFill>
                    <a:sysClr val="windowText" lastClr="000000">
                      <a:alpha val="82000"/>
                    </a:sys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服務主動熱誠</a:t>
              </a:r>
              <a:endParaRPr lang="en-US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C09C045-1972-4C31-BD17-75420CDD99C7}"/>
                </a:ext>
              </a:extLst>
            </p:cNvPr>
            <p:cNvGrpSpPr/>
            <p:nvPr/>
          </p:nvGrpSpPr>
          <p:grpSpPr>
            <a:xfrm>
              <a:off x="1332707" y="2437043"/>
              <a:ext cx="9526587" cy="0"/>
              <a:chOff x="1428750" y="2485845"/>
              <a:chExt cx="9526587" cy="0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EE9B6D30-539B-4CF0-AEF4-A291B2B99F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28750" y="2485845"/>
                <a:ext cx="2754312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1B7D1808-8B72-4A6E-9F39-D9E349680E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01025" y="2485845"/>
                <a:ext cx="2754312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40B6B4B-50F8-4FFC-8A4C-D3A9E2CEE1DA}"/>
                </a:ext>
              </a:extLst>
            </p:cNvPr>
            <p:cNvSpPr txBox="1"/>
            <p:nvPr/>
          </p:nvSpPr>
          <p:spPr>
            <a:xfrm>
              <a:off x="2743200" y="2991041"/>
              <a:ext cx="6705600" cy="290464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300"/>
                </a:lnSpc>
              </a:pPr>
              <a:endParaRPr lang="en-US" sz="1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96992" y="1017432"/>
            <a:ext cx="66084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b="1" dirty="0"/>
              <a:t>服務人員應具備之服務禮儀</a:t>
            </a:r>
          </a:p>
        </p:txBody>
      </p:sp>
      <p:sp>
        <p:nvSpPr>
          <p:cNvPr id="6" name="矩形 5"/>
          <p:cNvSpPr/>
          <p:nvPr/>
        </p:nvSpPr>
        <p:spPr>
          <a:xfrm>
            <a:off x="1332707" y="3274513"/>
            <a:ext cx="95265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dirty="0"/>
              <a:t>現場服務人員最重要的服務禮儀是</a:t>
            </a:r>
            <a:r>
              <a:rPr lang="en-US" altLang="zh-TW" sz="2800" dirty="0"/>
              <a:t>『</a:t>
            </a:r>
            <a:r>
              <a:rPr lang="zh-TW" altLang="en-US" sz="2800" dirty="0"/>
              <a:t>工作態度</a:t>
            </a:r>
            <a:r>
              <a:rPr lang="en-US" altLang="zh-TW" sz="2800" dirty="0"/>
              <a:t>』</a:t>
            </a:r>
            <a:r>
              <a:rPr lang="zh-TW" altLang="en-US" sz="2800" dirty="0"/>
              <a:t>。如工作熱心、態度親切、主動積極，主動發掘旅客需求或問題，及時提供所需的服務，此乃創造顧客滿意度的不二法門。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27773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5AEF731-FC62-453A-B067-67F29C8D18B7}"/>
              </a:ext>
            </a:extLst>
          </p:cNvPr>
          <p:cNvGrpSpPr/>
          <p:nvPr/>
        </p:nvGrpSpPr>
        <p:grpSpPr>
          <a:xfrm>
            <a:off x="1332707" y="1209398"/>
            <a:ext cx="9526587" cy="3356208"/>
            <a:chOff x="1332707" y="580571"/>
            <a:chExt cx="9526587" cy="270093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4D7F1BE-D21B-4BBE-B746-A4F923EFF532}"/>
                </a:ext>
              </a:extLst>
            </p:cNvPr>
            <p:cNvSpPr txBox="1"/>
            <p:nvPr/>
          </p:nvSpPr>
          <p:spPr>
            <a:xfrm>
              <a:off x="1959429" y="580571"/>
              <a:ext cx="827314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45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218B5BC-CA5B-4703-8803-A45D008F18F6}"/>
                </a:ext>
              </a:extLst>
            </p:cNvPr>
            <p:cNvSpPr txBox="1"/>
            <p:nvPr/>
          </p:nvSpPr>
          <p:spPr>
            <a:xfrm>
              <a:off x="3990975" y="1975378"/>
              <a:ext cx="4210050" cy="817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000" b="1" dirty="0">
                  <a:solidFill>
                    <a:sysClr val="windowText" lastClr="000000">
                      <a:alpha val="82000"/>
                    </a:sys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禮貌微笑</a:t>
              </a:r>
              <a:endParaRPr lang="en-US" altLang="zh-TW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  <a:p>
              <a:pPr algn="ctr"/>
              <a:r>
                <a:rPr lang="zh-TW" altLang="en-US" sz="3000" b="1" dirty="0">
                  <a:solidFill>
                    <a:sysClr val="windowText" lastClr="000000">
                      <a:alpha val="82000"/>
                    </a:sys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自然大方</a:t>
              </a:r>
              <a:endParaRPr lang="en-US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C09C045-1972-4C31-BD17-75420CDD99C7}"/>
                </a:ext>
              </a:extLst>
            </p:cNvPr>
            <p:cNvGrpSpPr/>
            <p:nvPr/>
          </p:nvGrpSpPr>
          <p:grpSpPr>
            <a:xfrm>
              <a:off x="1332707" y="2437043"/>
              <a:ext cx="9526587" cy="0"/>
              <a:chOff x="1428750" y="2485845"/>
              <a:chExt cx="9526587" cy="0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EE9B6D30-539B-4CF0-AEF4-A291B2B99F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28750" y="2485845"/>
                <a:ext cx="2754312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1B7D1808-8B72-4A6E-9F39-D9E349680E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01025" y="2485845"/>
                <a:ext cx="2754312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40B6B4B-50F8-4FFC-8A4C-D3A9E2CEE1DA}"/>
                </a:ext>
              </a:extLst>
            </p:cNvPr>
            <p:cNvSpPr txBox="1"/>
            <p:nvPr/>
          </p:nvSpPr>
          <p:spPr>
            <a:xfrm>
              <a:off x="2743200" y="2991041"/>
              <a:ext cx="6705600" cy="290464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300"/>
                </a:lnSpc>
              </a:pPr>
              <a:endParaRPr lang="en-US" sz="1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96992" y="1017432"/>
            <a:ext cx="66084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b="1" dirty="0"/>
              <a:t>服務人員應具備之服務禮儀</a:t>
            </a:r>
          </a:p>
        </p:txBody>
      </p:sp>
      <p:sp>
        <p:nvSpPr>
          <p:cNvPr id="3" name="矩形 2"/>
          <p:cNvSpPr/>
          <p:nvPr/>
        </p:nvSpPr>
        <p:spPr>
          <a:xfrm>
            <a:off x="1332706" y="4240637"/>
            <a:ext cx="99105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dirty="0"/>
              <a:t>旅館服務人員須經常保持愉悅的笑容，以笑容面對每位旅客，變成人際溝通橋梁，進而激勵整個周遭工作同仁之士氣，營造出良好的工作團隊氛圍。</a:t>
            </a:r>
          </a:p>
        </p:txBody>
      </p:sp>
      <p:sp>
        <p:nvSpPr>
          <p:cNvPr id="6" name="圖片版面配置區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93851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5AEF731-FC62-453A-B067-67F29C8D18B7}"/>
              </a:ext>
            </a:extLst>
          </p:cNvPr>
          <p:cNvGrpSpPr/>
          <p:nvPr/>
        </p:nvGrpSpPr>
        <p:grpSpPr>
          <a:xfrm>
            <a:off x="1332707" y="1170761"/>
            <a:ext cx="9526587" cy="3356208"/>
            <a:chOff x="1332707" y="580571"/>
            <a:chExt cx="9526587" cy="270093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4D7F1BE-D21B-4BBE-B746-A4F923EFF532}"/>
                </a:ext>
              </a:extLst>
            </p:cNvPr>
            <p:cNvSpPr txBox="1"/>
            <p:nvPr/>
          </p:nvSpPr>
          <p:spPr>
            <a:xfrm>
              <a:off x="1959429" y="580571"/>
              <a:ext cx="827314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45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218B5BC-CA5B-4703-8803-A45D008F18F6}"/>
                </a:ext>
              </a:extLst>
            </p:cNvPr>
            <p:cNvSpPr txBox="1"/>
            <p:nvPr/>
          </p:nvSpPr>
          <p:spPr>
            <a:xfrm>
              <a:off x="3990975" y="1975378"/>
              <a:ext cx="4210050" cy="817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000" b="1" dirty="0">
                  <a:solidFill>
                    <a:sysClr val="windowText" lastClr="000000">
                      <a:alpha val="82000"/>
                    </a:sys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察言觀色</a:t>
              </a:r>
              <a:endParaRPr lang="en-US" altLang="zh-TW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  <a:p>
              <a:pPr algn="ctr"/>
              <a:r>
                <a:rPr lang="zh-TW" altLang="en-US" sz="3000" b="1" dirty="0">
                  <a:solidFill>
                    <a:sysClr val="windowText" lastClr="000000">
                      <a:alpha val="82000"/>
                    </a:sys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反應機敏</a:t>
              </a:r>
              <a:endParaRPr lang="en-US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C09C045-1972-4C31-BD17-75420CDD99C7}"/>
                </a:ext>
              </a:extLst>
            </p:cNvPr>
            <p:cNvGrpSpPr/>
            <p:nvPr/>
          </p:nvGrpSpPr>
          <p:grpSpPr>
            <a:xfrm>
              <a:off x="1332707" y="2437043"/>
              <a:ext cx="9526587" cy="0"/>
              <a:chOff x="1428750" y="2485845"/>
              <a:chExt cx="9526587" cy="0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EE9B6D30-539B-4CF0-AEF4-A291B2B99F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28750" y="2485845"/>
                <a:ext cx="2754312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1B7D1808-8B72-4A6E-9F39-D9E349680E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01025" y="2485845"/>
                <a:ext cx="2754312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40B6B4B-50F8-4FFC-8A4C-D3A9E2CEE1DA}"/>
                </a:ext>
              </a:extLst>
            </p:cNvPr>
            <p:cNvSpPr txBox="1"/>
            <p:nvPr/>
          </p:nvSpPr>
          <p:spPr>
            <a:xfrm>
              <a:off x="2743200" y="2991041"/>
              <a:ext cx="6705600" cy="290464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300"/>
                </a:lnSpc>
              </a:pPr>
              <a:endParaRPr lang="en-US" sz="14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96992" y="1017432"/>
            <a:ext cx="66084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b="1" dirty="0"/>
              <a:t>服務人員應具備之服務禮儀</a:t>
            </a:r>
          </a:p>
        </p:txBody>
      </p:sp>
      <p:sp>
        <p:nvSpPr>
          <p:cNvPr id="6" name="矩形 5"/>
          <p:cNvSpPr/>
          <p:nvPr/>
        </p:nvSpPr>
        <p:spPr>
          <a:xfrm>
            <a:off x="1197735" y="3945384"/>
            <a:ext cx="100455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/>
              <a:t>服務人員必須將視線與注意力集中在旅客身上，時刻留意觀察旅客的面部表情與肢體語言動作，提供適時的服務，滿足其需求。一般旅客來到陌生的環境，最怕的是受到冷落、忽視或無告知的莫名等待。服務人員對待每位旅客皆須一視同仁，給予公平的對待與關懷，切勿讓旅客感受被冷落及不被尊重。顧客來自世界各地，為確保服務品質，標準化的旅館專業用語，可以讓資訊傳遞與溝通更加順暢準確。</a:t>
            </a:r>
            <a:r>
              <a:rPr lang="en-US" altLang="zh-TW" sz="2400" dirty="0"/>
              <a:t>(SOP-&gt;COP)</a:t>
            </a:r>
            <a:endParaRPr lang="zh-TW" altLang="en-US" sz="2400" dirty="0"/>
          </a:p>
        </p:txBody>
      </p:sp>
      <p:sp>
        <p:nvSpPr>
          <p:cNvPr id="3" name="圖片版面配置區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0376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70C398C-4872-484E-8035-BDB50D577AE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10" b="29210"/>
          <a:stretch>
            <a:fillRect/>
          </a:stretch>
        </p:blipFill>
        <p:spPr>
          <a:xfrm>
            <a:off x="0" y="3438832"/>
            <a:ext cx="12192000" cy="34290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-141667" y="120008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0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客房服務應對禮儀</a:t>
            </a:r>
            <a:endParaRPr lang="en-US" sz="40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519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1ECF23F-2B62-4B1E-BB72-77F5B3121527}"/>
              </a:ext>
            </a:extLst>
          </p:cNvPr>
          <p:cNvSpPr txBox="1"/>
          <p:nvPr/>
        </p:nvSpPr>
        <p:spPr>
          <a:xfrm>
            <a:off x="580570" y="580571"/>
            <a:ext cx="5515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tx1">
                    <a:alpha val="82000"/>
                  </a:schemeClr>
                </a:solidFill>
                <a:latin typeface="Oswald" panose="02000303000000000000" pitchFamily="2" charset="0"/>
              </a:rPr>
              <a:t>房務服勤前準備工作</a:t>
            </a:r>
            <a:endParaRPr lang="en-US" sz="3600" b="1" dirty="0">
              <a:solidFill>
                <a:schemeClr val="tx1">
                  <a:alpha val="82000"/>
                </a:schemeClr>
              </a:solidFill>
              <a:latin typeface="Oswald" panose="02000303000000000000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C62DB7-C701-4C5A-8020-085F5F2DCB35}"/>
              </a:ext>
            </a:extLst>
          </p:cNvPr>
          <p:cNvGrpSpPr/>
          <p:nvPr/>
        </p:nvGrpSpPr>
        <p:grpSpPr>
          <a:xfrm>
            <a:off x="293370" y="2060621"/>
            <a:ext cx="5901367" cy="4203768"/>
            <a:chOff x="5808800" y="1896699"/>
            <a:chExt cx="5901367" cy="360263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236CBA-798F-41BF-9BA1-14A55CF546A6}"/>
                </a:ext>
              </a:extLst>
            </p:cNvPr>
            <p:cNvSpPr txBox="1"/>
            <p:nvPr/>
          </p:nvSpPr>
          <p:spPr>
            <a:xfrm>
              <a:off x="6096000" y="1896699"/>
              <a:ext cx="30099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3000" b="1" dirty="0">
                <a:solidFill>
                  <a:sysClr val="windowText" lastClr="000000">
                    <a:alpha val="82000"/>
                  </a:sys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8428EF-72BB-451E-992A-DEA5975F3603}"/>
                </a:ext>
              </a:extLst>
            </p:cNvPr>
            <p:cNvSpPr txBox="1"/>
            <p:nvPr/>
          </p:nvSpPr>
          <p:spPr>
            <a:xfrm>
              <a:off x="5808800" y="2173698"/>
              <a:ext cx="5901367" cy="332563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marL="285750" indent="-285750">
                <a:lnSpc>
                  <a:spcPts val="2300"/>
                </a:lnSpc>
                <a:buFont typeface="Arial" panose="020B0604020202020204" pitchFamily="34" charset="0"/>
                <a:buChar char="•"/>
              </a:pPr>
              <a:r>
                <a:rPr lang="zh-TW" altLang="en-US" sz="28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更換制服及檢查自身儀容 </a:t>
              </a: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>
                <a:lnSpc>
                  <a:spcPts val="2300"/>
                </a:lnSpc>
              </a:pP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 marL="285750" indent="-285750">
                <a:lnSpc>
                  <a:spcPts val="2300"/>
                </a:lnSpc>
                <a:buFont typeface="Arial" panose="020B0604020202020204" pitchFamily="34" charset="0"/>
                <a:buChar char="•"/>
              </a:pPr>
              <a:r>
                <a:rPr lang="zh-TW" altLang="en-US" sz="28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樓層紀錄簿了解住房狀況 </a:t>
              </a: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>
                <a:lnSpc>
                  <a:spcPts val="2300"/>
                </a:lnSpc>
              </a:pP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 marL="285750" indent="-285750">
                <a:lnSpc>
                  <a:spcPts val="2300"/>
                </a:lnSpc>
                <a:buFont typeface="Arial" panose="020B0604020202020204" pitchFamily="34" charset="0"/>
                <a:buChar char="•"/>
              </a:pPr>
              <a:r>
                <a:rPr lang="zh-TW" altLang="en-US" sz="28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聽取並了解房務領班工作指示</a:t>
              </a: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>
                <a:lnSpc>
                  <a:spcPts val="2300"/>
                </a:lnSpc>
              </a:pP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r>
                <a:rPr lang="en-US" altLang="zh-TW" sz="28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(</a:t>
              </a:r>
              <a:r>
                <a:rPr lang="zh-TW" altLang="en-US" sz="28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包含常客習慣、貴賓注意事項、客人特殊需求、重要事項佈達</a:t>
              </a:r>
              <a:r>
                <a:rPr lang="en-US" altLang="zh-TW" sz="28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)</a:t>
              </a:r>
            </a:p>
            <a:p>
              <a:pPr>
                <a:lnSpc>
                  <a:spcPts val="2300"/>
                </a:lnSpc>
              </a:pP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sz="2800" dirty="0">
                  <a:latin typeface="PT Sans" panose="020B0503020203020204" pitchFamily="34" charset="0"/>
                  <a:ea typeface="PT Sans" panose="020B0503020203020204" pitchFamily="34" charset="0"/>
                  <a:cs typeface="Montserrat" charset="0"/>
                </a:rPr>
                <a:t>領取樓層主鑰匙、房況報表、清潔用品等物件</a:t>
              </a:r>
              <a:endParaRPr lang="en-US" altLang="zh-TW" sz="2800" dirty="0">
                <a:latin typeface="PT Sans" panose="020B0503020203020204" pitchFamily="34" charset="0"/>
                <a:ea typeface="PT Sans" panose="020B0503020203020204" pitchFamily="34" charset="0"/>
                <a:cs typeface="Montserrat" charset="0"/>
              </a:endParaRPr>
            </a:p>
          </p:txBody>
        </p:sp>
      </p:grp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CDC6775D-9A05-4CF7-984C-F53E6E89791A}"/>
              </a:ext>
            </a:extLst>
          </p:cNvPr>
          <p:cNvSpPr/>
          <p:nvPr/>
        </p:nvSpPr>
        <p:spPr>
          <a:xfrm rot="10800000">
            <a:off x="4383314" y="0"/>
            <a:ext cx="7808686" cy="7808686"/>
          </a:xfrm>
          <a:prstGeom prst="rt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637CCC-45C4-48D1-8909-D6A94E589F1F}"/>
              </a:ext>
            </a:extLst>
          </p:cNvPr>
          <p:cNvSpPr/>
          <p:nvPr/>
        </p:nvSpPr>
        <p:spPr>
          <a:xfrm>
            <a:off x="5893858" y="685800"/>
            <a:ext cx="5486400" cy="5486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98BE6AC-3DDC-4932-8001-04DEE00D178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r="166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4175524"/>
      </p:ext>
    </p:extLst>
  </p:cSld>
  <p:clrMapOvr>
    <a:masterClrMapping/>
  </p:clrMapOvr>
</p:sld>
</file>

<file path=ppt/theme/theme1.xml><?xml version="1.0" encoding="utf-8"?>
<a:theme xmlns:a="http://schemas.openxmlformats.org/drawingml/2006/main" name="交通部觀光局-簡報格式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交通部觀光局-簡報格式" id="{53473839-AC6E-4F1D-9F92-FB8D4C860C8B}" vid="{CA358477-D72A-4A3E-A8C3-E7AECD2CF1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觀光局 佈景模板0325</Template>
  <TotalTime>13627</TotalTime>
  <Words>1664</Words>
  <Application>Microsoft Office PowerPoint</Application>
  <PresentationFormat>寬螢幕</PresentationFormat>
  <Paragraphs>225</Paragraphs>
  <Slides>30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43" baseType="lpstr">
      <vt:lpstr>Montserrat</vt:lpstr>
      <vt:lpstr>Montserrat Black</vt:lpstr>
      <vt:lpstr>Oswald</vt:lpstr>
      <vt:lpstr>PT Sans</vt:lpstr>
      <vt:lpstr>細明體</vt:lpstr>
      <vt:lpstr>微軟正黑體</vt:lpstr>
      <vt:lpstr>新細明體</vt:lpstr>
      <vt:lpstr>Arial</vt:lpstr>
      <vt:lpstr>Calibri</vt:lpstr>
      <vt:lpstr>Calibri Light</vt:lpstr>
      <vt:lpstr>Raleway</vt:lpstr>
      <vt:lpstr>Times New Roman</vt:lpstr>
      <vt:lpstr>交通部觀光局-簡報格式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Chang 張Kary 嘉齡</cp:lastModifiedBy>
  <cp:revision>2021</cp:revision>
  <dcterms:created xsi:type="dcterms:W3CDTF">2017-09-28T05:04:55Z</dcterms:created>
  <dcterms:modified xsi:type="dcterms:W3CDTF">2021-03-31T04:37:56Z</dcterms:modified>
</cp:coreProperties>
</file>