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3"/>
  </p:notesMasterIdLst>
  <p:sldIdLst>
    <p:sldId id="257" r:id="rId2"/>
    <p:sldId id="329" r:id="rId3"/>
    <p:sldId id="359" r:id="rId4"/>
    <p:sldId id="356" r:id="rId5"/>
    <p:sldId id="357" r:id="rId6"/>
    <p:sldId id="358" r:id="rId7"/>
    <p:sldId id="355" r:id="rId8"/>
    <p:sldId id="347" r:id="rId9"/>
    <p:sldId id="349" r:id="rId10"/>
    <p:sldId id="330" r:id="rId11"/>
    <p:sldId id="259" r:id="rId12"/>
    <p:sldId id="263" r:id="rId13"/>
    <p:sldId id="265" r:id="rId14"/>
    <p:sldId id="266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7" r:id="rId25"/>
    <p:sldId id="286" r:id="rId26"/>
    <p:sldId id="299" r:id="rId27"/>
    <p:sldId id="300" r:id="rId28"/>
    <p:sldId id="301" r:id="rId29"/>
    <p:sldId id="302" r:id="rId30"/>
    <p:sldId id="304" r:id="rId31"/>
    <p:sldId id="338" r:id="rId32"/>
    <p:sldId id="339" r:id="rId33"/>
    <p:sldId id="340" r:id="rId34"/>
    <p:sldId id="343" r:id="rId35"/>
    <p:sldId id="344" r:id="rId36"/>
    <p:sldId id="305" r:id="rId37"/>
    <p:sldId id="307" r:id="rId38"/>
    <p:sldId id="306" r:id="rId39"/>
    <p:sldId id="308" r:id="rId40"/>
    <p:sldId id="309" r:id="rId41"/>
    <p:sldId id="310" r:id="rId42"/>
    <p:sldId id="311" r:id="rId43"/>
    <p:sldId id="313" r:id="rId44"/>
    <p:sldId id="314" r:id="rId45"/>
    <p:sldId id="315" r:id="rId46"/>
    <p:sldId id="321" r:id="rId47"/>
    <p:sldId id="323" r:id="rId48"/>
    <p:sldId id="336" r:id="rId49"/>
    <p:sldId id="337" r:id="rId50"/>
    <p:sldId id="327" r:id="rId51"/>
    <p:sldId id="256" r:id="rId52"/>
  </p:sldIdLst>
  <p:sldSz cx="9144000" cy="6858000" type="screen4x3"/>
  <p:notesSz cx="6805613" cy="993933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0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12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5208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6B6445-734D-41C6-9E45-1E2AA30EAE8C}" type="datetimeFigureOut">
              <a:rPr lang="zh-TW" altLang="en-US" smtClean="0"/>
              <a:pPr/>
              <a:t>2021/3/31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198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3537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3839E-69EA-49EB-9636-9CE8D4DED10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128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1166813" y="1243013"/>
            <a:ext cx="4471987" cy="33543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1CD702-2EA1-4070-8D3A-95FA19438C18}" type="slidenum">
              <a:rPr lang="zh-TW" altLang="en-US" smtClean="0"/>
              <a:pPr>
                <a:defRPr/>
              </a:pPr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8323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-36195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54999-618C-4BB0-A755-F2094FCFFEFB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D5E0E-C496-46ED-A51F-FFA742B1C61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4225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FC249-7F40-4F04-A813-7BB05BCB43EB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4F787-E581-40D6-A0D3-F6CAE624BA2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94387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F8FAD-043C-4E4E-B8A0-8AEBA8367767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D1FA2-E46F-4BF1-805E-447AB6E7ED7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887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5A1C6-2A51-4BB4-A19C-7FF610627C5C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7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DF7A7-C342-4201-96CE-A4A697AB839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2852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7C4A9-49CF-4554-B22B-B8B6528F6B99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F9F5E-956E-4835-AC51-636446B999B3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0936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973C-BBD7-42E4-9FCD-AE93457FF176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626B-5AD2-4F0A-ADB5-A5C5691F26E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66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527D-FA5A-43EB-B557-56403A72055A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D91B2A-F37C-4433-BBF6-C506C431E3D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2147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5AF86-5A02-4969-A21E-2E74C7CF3327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D4ACB-077A-43A8-B89F-2FD0BB84C06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00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56F55-FE78-48B1-B59C-9FB5461EC5C6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DA9B3-EB25-4D26-94EA-D5B8566541E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4042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F8E8F-AF7A-4D1E-AC57-17E72775A3F8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1E515-FBEF-4424-A37E-F2E92759038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06847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089" y="147638"/>
            <a:ext cx="652462" cy="110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圖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25502"/>
            <a:ext cx="7931150" cy="6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/>
              <a:t>按一下圖示以新增圖片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A9E5D-0910-4FE2-9C62-D81E7D6E8A0E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29FD9-8D86-43A8-8D77-3B68E2DD785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9982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7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  <a:endParaRPr lang="en-US" altLang="zh-TW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B662934-A22B-4F47-8A6C-32E552849E87}" type="datetime1">
              <a:rPr lang="zh-TW" altLang="en-US"/>
              <a:pPr>
                <a:defRPr/>
              </a:pPr>
              <a:t>2021/3/31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086E7CD-C40D-4863-8CD9-F1982E3198BC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新細明體" panose="02020500000000000000" pitchFamily="18" charset="-12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law.moj.gov.tw/LawClass/LawAll.aspx?pcode=K0110006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-342901"/>
            <a:ext cx="9144000" cy="6858000"/>
          </a:xfrm>
          <a:prstGeom prst="rect">
            <a:avLst/>
          </a:prstGeom>
          <a:solidFill>
            <a:srgbClr val="FFF6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1774258"/>
            <a:ext cx="9144000" cy="5083742"/>
          </a:xfrm>
          <a:prstGeom prst="rect">
            <a:avLst/>
          </a:prstGeom>
          <a:gradFill flip="none" rotWithShape="1">
            <a:gsLst>
              <a:gs pos="0">
                <a:srgbClr val="F6AD3C"/>
              </a:gs>
              <a:gs pos="40000">
                <a:srgbClr val="F6AD3C">
                  <a:alpha val="32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TW" altLang="en-US" dirty="0"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63079" y="1061645"/>
            <a:ext cx="5472561" cy="167747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旅館職涯發展計畫 </a:t>
            </a:r>
            <a:endParaRPr lang="en-US" altLang="zh-TW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旅宿電商運營人員</a:t>
            </a: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線上客服服務人員（第</a:t>
            </a:r>
            <a:r>
              <a:rPr lang="en-US" altLang="zh-T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單元）</a:t>
            </a:r>
            <a:endParaRPr lang="en-US" altLang="zh-TW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教材簡報</a:t>
            </a:r>
          </a:p>
        </p:txBody>
      </p:sp>
      <p:pic>
        <p:nvPicPr>
          <p:cNvPr id="35847" name="圖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9" y="5253037"/>
            <a:ext cx="3281363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圖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5" y="0"/>
            <a:ext cx="32527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線接點 8"/>
          <p:cNvCxnSpPr/>
          <p:nvPr/>
        </p:nvCxnSpPr>
        <p:spPr>
          <a:xfrm>
            <a:off x="2" y="1774825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接點 9"/>
          <p:cNvCxnSpPr/>
          <p:nvPr/>
        </p:nvCxnSpPr>
        <p:spPr>
          <a:xfrm>
            <a:off x="2" y="1676400"/>
            <a:ext cx="5580063" cy="0"/>
          </a:xfrm>
          <a:prstGeom prst="line">
            <a:avLst/>
          </a:prstGeom>
          <a:ln w="25400">
            <a:solidFill>
              <a:srgbClr val="F6A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6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7522" y="2424144"/>
            <a:ext cx="7560252" cy="2492240"/>
          </a:xfrm>
        </p:spPr>
        <p:txBody>
          <a:bodyPr>
            <a:normAutofit fontScale="90000"/>
          </a:bodyPr>
          <a:lstStyle/>
          <a:p>
            <a:r>
              <a:rPr lang="zh-TW" altLang="en-US" dirty="0"/>
              <a:t>口齒清晰、反應明快、具服務熱忱、做事仔細、有耐心、品德良好、熟諳電腦作業能力</a:t>
            </a:r>
            <a:r>
              <a:rPr lang="en-US" altLang="zh-TW" dirty="0"/>
              <a:t>(</a:t>
            </a:r>
            <a:r>
              <a:rPr lang="zh-TW" altLang="en-US" dirty="0"/>
              <a:t>中打</a:t>
            </a:r>
            <a:r>
              <a:rPr lang="en-US" altLang="zh-TW" dirty="0"/>
              <a:t>30</a:t>
            </a:r>
            <a:r>
              <a:rPr lang="zh-TW" altLang="en-US" dirty="0"/>
              <a:t>字以上</a:t>
            </a:r>
            <a:r>
              <a:rPr lang="en-US" altLang="zh-TW" dirty="0" smtClean="0"/>
              <a:t>)?</a:t>
            </a:r>
            <a:endParaRPr lang="zh-TW" altLang="en-US" dirty="0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648" y="4611329"/>
            <a:ext cx="3552262" cy="199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62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204717"/>
            <a:ext cx="7886700" cy="464024"/>
          </a:xfrm>
        </p:spPr>
        <p:txBody>
          <a:bodyPr/>
          <a:lstStyle/>
          <a:p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您好！很高興為您服務！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2920" y="1494559"/>
            <a:ext cx="8194192" cy="4158096"/>
          </a:xfrm>
        </p:spPr>
        <p:txBody>
          <a:bodyPr>
            <a:noAutofit/>
          </a:bodyPr>
          <a:lstStyle/>
          <a:p>
            <a:pPr fontAlgn="ctr">
              <a:defRPr/>
            </a:pPr>
            <a:r>
              <a:rPr lang="zh-TW" altLang="zh-TW" sz="2400" dirty="0"/>
              <a:t>2017年1月，台灣三大電信公司之一的中華電信123客服成立第10週年，董事長鄭優親自上線，擔任一日客服人員，並特地發送新年紅包給客服值班的同仁們，感謝他們的用心付出，同時宣告中華電將持續優化顧客服務品質，並啟動「123客服心守則」，用傾聽、關懷、體驗打造有溫度的客戶服務；記者會現場也播放一段客服專線真實故事，讓人鼻酸。</a:t>
            </a:r>
            <a:endParaRPr lang="zh-TW" altLang="en-US" sz="2400" dirty="0"/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4268"/>
              </p:ext>
            </p:extLst>
          </p:nvPr>
        </p:nvGraphicFramePr>
        <p:xfrm>
          <a:off x="92075" y="92075"/>
          <a:ext cx="1582738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封裝程式殼層物件" showAsIcon="1" r:id="rId3" imgW="1582200" imgH="445680" progId="Package">
                  <p:embed/>
                </p:oleObj>
              </mc:Choice>
              <mc:Fallback>
                <p:oleObj name="封裝程式殼層物件" showAsIcon="1" r:id="rId3" imgW="1582200" imgH="4456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1582738" cy="44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圖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596" y="3982064"/>
            <a:ext cx="3742403" cy="249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038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-158750"/>
            <a:ext cx="7886700" cy="1325563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客服禮儀的重要性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95649" y="1365664"/>
            <a:ext cx="7291449" cy="3892139"/>
          </a:xfrm>
        </p:spPr>
        <p:txBody>
          <a:bodyPr>
            <a:normAutofit/>
          </a:bodyPr>
          <a:lstStyle/>
          <a:p>
            <a:r>
              <a:rPr lang="zh-TW" altLang="zh-TW" sz="2400" dirty="0"/>
              <a:t>服務產業自20世紀50年代興起以來，全球經濟經歷著一場結構性的變革，對此，美國經濟學家維克托．福克斯(Victor R. Fuchs)在1968年稱之為服務經濟(service economy)，具體包括：以企業為主的社會服務如物流、金融、運輸等，及以政府事業單位等為主的公共服務如教育、醫療衛生、社會保障等。</a:t>
            </a:r>
            <a:endParaRPr lang="zh-TW" altLang="en-US" sz="2400" dirty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922" y="4085842"/>
            <a:ext cx="3333136" cy="216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85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-139700"/>
            <a:ext cx="7886700" cy="1325563"/>
          </a:xfrm>
        </p:spPr>
        <p:txBody>
          <a:bodyPr/>
          <a:lstStyle/>
          <a:p>
            <a:pPr font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禮儀的基本概念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377540"/>
            <a:ext cx="7886700" cy="4298867"/>
          </a:xfrm>
        </p:spPr>
        <p:txBody>
          <a:bodyPr/>
          <a:lstStyle/>
          <a:p>
            <a:pPr fontAlgn="ctr"/>
            <a:r>
              <a:rPr lang="zh-TW" altLang="zh-TW" sz="2400" dirty="0"/>
              <a:t>服務業從全球視野或國內發展來看，其進步可謂日新月異。在其發展過程中，</a:t>
            </a:r>
            <a:r>
              <a:rPr lang="zh-TW" altLang="en-US" sz="2400" dirty="0"/>
              <a:t>客服</a:t>
            </a:r>
            <a:r>
              <a:rPr lang="zh-TW" altLang="zh-TW" sz="2400" dirty="0"/>
              <a:t>禮儀相輔相成。且我國素有文明古國、禮儀之邦的美譽，從古代《禮記》中：「禮儀三百，威儀三千」之說法，探究其目的是為了規範人們的行為舉止；另外在西方，禮儀一詞最早就見於法語“Etiquette”，起源於路易十四時期，建立嚴格的宮廷禮儀制度，樹立君主勤政的典範，從此帶動了全歐洲的效法。可見無論是在東方或西方，禮儀存在已久。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447784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52450" y="-132341"/>
            <a:ext cx="7886700" cy="1325563"/>
          </a:xfrm>
        </p:spPr>
        <p:txBody>
          <a:bodyPr/>
          <a:lstStyle/>
          <a:p>
            <a:pPr font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禮儀的基本概念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53145" y="1116282"/>
            <a:ext cx="7659583" cy="4678876"/>
          </a:xfrm>
        </p:spPr>
        <p:txBody>
          <a:bodyPr>
            <a:noAutofit/>
          </a:bodyPr>
          <a:lstStyle/>
          <a:p>
            <a:pPr fontAlgn="ctr"/>
            <a:r>
              <a:rPr lang="zh-TW" altLang="zh-TW" sz="2400" dirty="0"/>
              <a:t>管理學家約翰．懷利(John Whaley)曾說：「公司的員工如果能透過外表、行為和客戶的關係，傳遞出公司的價值，這個公司就是成功的企業」。因此服務禮儀的思維由基本做起，對個人而言，可培養氣質與涵養，對企業則可提高服務品質，使顧客倍感尊重。</a:t>
            </a:r>
          </a:p>
          <a:p>
            <a:pPr fontAlgn="ctr"/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7774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5325" y="-168275"/>
            <a:ext cx="7886700" cy="1325563"/>
          </a:xfrm>
        </p:spPr>
        <p:txBody>
          <a:bodyPr/>
          <a:lstStyle/>
          <a:p>
            <a:pPr font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禮儀的價值與實踐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55026" y="1377540"/>
            <a:ext cx="6923313" cy="4452503"/>
          </a:xfrm>
        </p:spPr>
        <p:txBody>
          <a:bodyPr>
            <a:normAutofit/>
          </a:bodyPr>
          <a:lstStyle/>
          <a:p>
            <a:pPr fontAlgn="ctr"/>
            <a:r>
              <a:rPr lang="zh-TW" altLang="zh-TW" sz="2400" dirty="0"/>
              <a:t>對於初次見面的陌生人，如何博得對方的好印象？依循禮儀規範，最不容易犯錯。禮儀其實已由日常活動或教育之中實踐，例如：學校的親善服務團、志工服務活動，都是在培育學生的</a:t>
            </a:r>
            <a:r>
              <a:rPr lang="zh-TW" altLang="en-US" sz="2400" dirty="0"/>
              <a:t>客服</a:t>
            </a:r>
            <a:r>
              <a:rPr lang="zh-TW" altLang="zh-TW" sz="2400" dirty="0"/>
              <a:t>觀念及禮儀展現。</a:t>
            </a:r>
            <a:endParaRPr lang="en-US" altLang="zh-TW" sz="2400" dirty="0"/>
          </a:p>
          <a:p>
            <a:pPr fontAlgn="ctr"/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95094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2925" y="-209785"/>
            <a:ext cx="7886700" cy="1325563"/>
          </a:xfrm>
        </p:spPr>
        <p:txBody>
          <a:bodyPr/>
          <a:lstStyle/>
          <a:p>
            <a:pPr font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禮儀的價值與實踐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14151" y="1419369"/>
            <a:ext cx="7891031" cy="3847959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企業進行在職訓練時，常將服務列為重要的課程內容，尤其是第一線的服務人員，在日常工作崗位上如何透過言談、舉止、行為等，對顧客表現尊重和友好的行為，以及如何打動顧客，明白自己扮演的角色，繼而實際應用在工作中。例如：台灣高鐵關注每一個服務細節的人文關懷，為大眾帶來更舒適文明的旅行服務，其服務禮儀訓練包括：服裝儀容、言談溝通技巧、禮貌和態度的在職培訓等。訓練類別則包含站務、車務人員服務禮儀訓練等</a:t>
            </a:r>
            <a:r>
              <a:rPr lang="zh-TW" altLang="zh-TW" dirty="0" smtClean="0"/>
              <a:t>。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72373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6725" y="245662"/>
            <a:ext cx="7886700" cy="614149"/>
          </a:xfrm>
        </p:spPr>
        <p:txBody>
          <a:bodyPr/>
          <a:lstStyle/>
          <a:p>
            <a:pPr font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禮儀的價值與實踐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22516" y="1318163"/>
            <a:ext cx="7600207" cy="3432217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再者如航空公司培訓，其訓練主旨為：「世界地球村的現狀讓禮儀成為人與人、國與國間相互往來的尊重表現。藉由探討與實際模擬演練，增加學員對國際禮儀的興趣並培養禮儀知識，同時提升禮儀行為，使其符合國際潮流」。由此可見服務禮儀的推展與實踐有其重要性，也可體現個人的服務價值。由於服務禮儀的範圍廣泛，茲就其實踐面敘述如下。</a:t>
            </a:r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en-US" altLang="zh-TW" dirty="0"/>
          </a:p>
          <a:p>
            <a:pPr fontAlgn="ctr"/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311568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2925" y="-177800"/>
            <a:ext cx="7886700" cy="1325563"/>
          </a:xfrm>
        </p:spPr>
        <p:txBody>
          <a:bodyPr/>
          <a:lstStyle/>
          <a:p>
            <a:pPr fontAlgn="ctr"/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禮儀的價值與實踐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96192" y="1526721"/>
            <a:ext cx="7619354" cy="2330558"/>
          </a:xfrm>
        </p:spPr>
        <p:txBody>
          <a:bodyPr>
            <a:norm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en-US" sz="2700" dirty="0"/>
              <a:t>客服</a:t>
            </a:r>
            <a:r>
              <a:rPr lang="zh-TW" altLang="zh-TW" sz="2700" dirty="0"/>
              <a:t>禮儀開啟人際關係</a:t>
            </a:r>
            <a:endParaRPr lang="en-US" altLang="zh-TW" sz="27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700" dirty="0"/>
              <a:t>服務禮儀合乎工作規範</a:t>
            </a:r>
            <a:endParaRPr lang="en-US" altLang="zh-TW" sz="27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700" dirty="0"/>
              <a:t>透過服務創新彰顯禮儀</a:t>
            </a:r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zh-TW" altLang="zh-TW" sz="21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en-US" altLang="zh-TW" sz="2100" dirty="0"/>
          </a:p>
          <a:p>
            <a:pPr fontAlgn="ctr"/>
            <a:endParaRPr lang="en-US" altLang="zh-TW" sz="2100" dirty="0"/>
          </a:p>
        </p:txBody>
      </p:sp>
    </p:spTree>
    <p:extLst>
      <p:ext uri="{BB962C8B-B14F-4D97-AF65-F5344CB8AC3E}">
        <p14:creationId xmlns:p14="http://schemas.microsoft.com/office/powerpoint/2010/main" val="97127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25450"/>
          </a:xfrm>
        </p:spPr>
        <p:txBody>
          <a:bodyPr/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禮儀開啟人際關係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1" y="1825625"/>
            <a:ext cx="7897833" cy="4351338"/>
          </a:xfrm>
        </p:spPr>
        <p:txBody>
          <a:bodyPr>
            <a:noAutofit/>
          </a:bodyPr>
          <a:lstStyle/>
          <a:p>
            <a:pPr marL="288036" lvl="2">
              <a:spcBef>
                <a:spcPts val="750"/>
              </a:spcBef>
            </a:pPr>
            <a:r>
              <a:rPr lang="zh-TW" altLang="zh-TW" sz="2700" dirty="0"/>
              <a:t>拜科技之賜，人與人之間的互動管道愈來愈多，如社群平台軟體在表面上使溝通的速度加快，能瞬間傳遞訊息，彈指之間即可完成，但總是缺少情感層面，俗話說：「見面三分情、伸手不打笑面人」，而禮儀是態度的表現，這是隔著螢幕或話筒難以完全表現出來的。</a:t>
            </a:r>
            <a:endParaRPr lang="en-US" altLang="zh-TW" sz="2700" dirty="0"/>
          </a:p>
        </p:txBody>
      </p:sp>
    </p:spTree>
    <p:extLst>
      <p:ext uri="{BB962C8B-B14F-4D97-AF65-F5344CB8AC3E}">
        <p14:creationId xmlns:p14="http://schemas.microsoft.com/office/powerpoint/2010/main" val="77990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3410" y="456143"/>
            <a:ext cx="7886700" cy="1325563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單元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線上客戶服務基礎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47565" y="2416710"/>
            <a:ext cx="7200900" cy="2848841"/>
          </a:xfrm>
        </p:spPr>
        <p:txBody>
          <a:bodyPr/>
          <a:lstStyle/>
          <a:p>
            <a:r>
              <a:rPr lang="zh-TW" altLang="en-US" sz="1800" dirty="0"/>
              <a:t>教學目標：</a:t>
            </a:r>
            <a:r>
              <a:rPr lang="zh-TW" altLang="zh-TW" sz="1800" dirty="0"/>
              <a:t>能夠確保線上客服功能的正常運作</a:t>
            </a:r>
            <a:r>
              <a:rPr lang="zh-TW" altLang="en-US" sz="1800" dirty="0"/>
              <a:t>。</a:t>
            </a:r>
            <a:endParaRPr lang="en-US" altLang="zh-TW" sz="1800" dirty="0"/>
          </a:p>
          <a:p>
            <a:r>
              <a:rPr lang="zh-TW" altLang="en-US" sz="1800" dirty="0"/>
              <a:t>教學大綱：</a:t>
            </a:r>
            <a:endParaRPr lang="en-US" altLang="zh-TW" sz="1800" dirty="0"/>
          </a:p>
          <a:p>
            <a:r>
              <a:rPr lang="en-US" altLang="zh-TW" sz="1800" dirty="0"/>
              <a:t>1.</a:t>
            </a:r>
            <a:r>
              <a:rPr lang="zh-TW" altLang="zh-TW" sz="1800" dirty="0"/>
              <a:t>客服禮儀、壓力管理</a:t>
            </a:r>
          </a:p>
          <a:p>
            <a:r>
              <a:rPr lang="en-US" altLang="zh-TW" sz="1800" dirty="0"/>
              <a:t>2.</a:t>
            </a:r>
            <a:r>
              <a:rPr lang="zh-TW" altLang="zh-TW" sz="1800" dirty="0"/>
              <a:t>溝通技巧</a:t>
            </a:r>
          </a:p>
          <a:p>
            <a:r>
              <a:rPr lang="en-US" altLang="zh-TW" sz="1800" dirty="0"/>
              <a:t>3.</a:t>
            </a:r>
            <a:r>
              <a:rPr lang="zh-TW" altLang="zh-TW" sz="1800" dirty="0"/>
              <a:t>了解旅宿業法規、定型化契約書</a:t>
            </a:r>
          </a:p>
          <a:p>
            <a:r>
              <a:rPr lang="en-US" altLang="zh-TW" sz="1800" dirty="0"/>
              <a:t>4.</a:t>
            </a:r>
            <a:r>
              <a:rPr lang="zh-TW" altLang="zh-TW" sz="1800" dirty="0"/>
              <a:t>飯店產品相關資訊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832" y="3647767"/>
            <a:ext cx="4105867" cy="255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2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9800"/>
          </a:xfrm>
        </p:spPr>
        <p:txBody>
          <a:bodyPr/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禮儀開啟人際關係</a:t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8036" lvl="2">
              <a:spcBef>
                <a:spcPts val="750"/>
              </a:spcBef>
            </a:pPr>
            <a:r>
              <a:rPr lang="zh-TW" altLang="zh-TW" sz="2700" dirty="0"/>
              <a:t>因此電話客服人員在服務的當下需盡量保持良好態度與愉快心情，藉由展現合乎情理的禮儀，令人覺得舒服與貼心，因為服務絕對不是短暫的，而是要與顧客培養長期性且良好的人際關係，就好比許多企業都紛紛推出會員卡、禮券等，出發點也是希望延伸顧客關係，累積長期客戶。</a:t>
            </a: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37068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客服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禮儀合乎工作規範</a:t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19399" y="1443407"/>
            <a:ext cx="7101445" cy="4223969"/>
          </a:xfrm>
        </p:spPr>
        <p:txBody>
          <a:bodyPr>
            <a:noAutofit/>
          </a:bodyPr>
          <a:lstStyle/>
          <a:p>
            <a:pPr marL="288036" lvl="2">
              <a:spcBef>
                <a:spcPts val="750"/>
              </a:spcBef>
            </a:pPr>
            <a:r>
              <a:rPr lang="zh-TW" altLang="zh-TW" sz="2700" dirty="0"/>
              <a:t>一般企業都會有服務的標準作業流程(SOP)，但環境一直在改變，企業間的競爭與日俱增，站在顧客的立場，當然希望自己受到禮遇並得到最好的服務。</a:t>
            </a:r>
            <a:endParaRPr lang="en-US" altLang="zh-TW" sz="2700" dirty="0"/>
          </a:p>
        </p:txBody>
      </p:sp>
    </p:spTree>
    <p:extLst>
      <p:ext uri="{BB962C8B-B14F-4D97-AF65-F5344CB8AC3E}">
        <p14:creationId xmlns:p14="http://schemas.microsoft.com/office/powerpoint/2010/main" val="226148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58775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微笑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60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秒、服務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100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分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5302" y="1587609"/>
            <a:ext cx="7627421" cy="2738357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100" dirty="0"/>
              <a:t>每一年，麥當勞都會在全台賣出上億個漢堡。全台麥當勞餐廳共有超過16,000個員工，平均每位員工服務超過6,000人次。消費者來自各地，有著不同的身分背景及習慣，更在當下各自擁有不同的心情。一份麥當勞套餐大約100多元新台幣，賣一份速食餐點，從點餐到打包送餐，大約只有60秒時間。要在60秒內讓消費者感受到100分的服務品質並不容易，但麥當勞就是能做到！</a:t>
            </a:r>
            <a:endParaRPr lang="zh-TW" altLang="en-US" sz="21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187" y="4088355"/>
            <a:ext cx="2368038" cy="230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98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415925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透過服務創新彰顯禮儀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2" y="1978604"/>
            <a:ext cx="7470321" cy="3174423"/>
          </a:xfrm>
        </p:spPr>
        <p:txBody>
          <a:bodyPr>
            <a:noAutofit/>
          </a:bodyPr>
          <a:lstStyle/>
          <a:p>
            <a:pPr marL="288036" lvl="2">
              <a:spcBef>
                <a:spcPts val="750"/>
              </a:spcBef>
            </a:pPr>
            <a:r>
              <a:rPr lang="zh-TW" altLang="zh-TW" sz="2100" dirty="0"/>
              <a:t>服務是一種無形的商品，而呈現這種商品價值就需依靠服務方式，而服務型態應隨著企業產品的不同做調整，為企業經營求新求變而設計，從最基本的服務接待到可讓顧客念念不忘的有價值服務。現在的企業相互模仿的速度太快，唯有不斷求新求變，才能脫穎而出。</a:t>
            </a: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31484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87350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制服的運用及精神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0" y="2077742"/>
            <a:ext cx="7200900" cy="3580108"/>
          </a:xfrm>
        </p:spPr>
        <p:txBody>
          <a:bodyPr>
            <a:noAutofit/>
          </a:bodyPr>
          <a:lstStyle/>
          <a:p>
            <a:r>
              <a:rPr lang="zh-TW" altLang="zh-TW" sz="2100" dirty="0"/>
              <a:t>「人要衣裝、佛要金裝」，在個人的日常生活裡，在不同場合中有各別適宜的衣著，例如：居家服、運動服、休閒服、學生制服、公司制服、團體制服等，這些各式各類的服裝還可能有不同的顏色及款式，平常人們會依季節的變化、天氣的寒暖、不同的場合改變日常穿著，但基本上仍有一定的規律以遵循，例如：在健身房不會穿著西裝做訓練，參加正式舞會時不會穿泳裝，參加國際會議時不會穿運動服，參加婚喪喜慶時要注重衣服顏色的搭配等，衣著的重要性不可言喻。</a:t>
            </a:r>
            <a:endParaRPr lang="en-US" altLang="zh-TW" sz="2100" dirty="0"/>
          </a:p>
          <a:p>
            <a:r>
              <a:rPr lang="zh-TW" altLang="en-US" sz="2100" dirty="0"/>
              <a:t>線上客服雖不直接與客人面對面，但對企業而言，展現企業文化的服務風格，不論於虛實通路均很重要。</a:t>
            </a: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70174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95300"/>
            <a:ext cx="7886700" cy="1195388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制服的運用及精神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2" y="1782308"/>
            <a:ext cx="7339693" cy="3475495"/>
          </a:xfrm>
        </p:spPr>
        <p:txBody>
          <a:bodyPr>
            <a:noAutofit/>
          </a:bodyPr>
          <a:lstStyle/>
          <a:p>
            <a:r>
              <a:rPr lang="zh-TW" altLang="zh-TW" sz="2100" dirty="0"/>
              <a:t>對企業來說，「制服」是指相同團體的人穿著統一的服裝，代表行業別與身分，並表示職務與責任、團隊精神與認同。如球隊比賽時為了能在球場上快速分清敵友，穿著不同的服裝是必要的。另外，制服也代表專業性，如醫師穿著白色醫袍行醫救人、郵差穿著綠色制服做郵遞服務等。</a:t>
            </a:r>
          </a:p>
          <a:p>
            <a:pPr marL="288036" lvl="2">
              <a:spcBef>
                <a:spcPts val="750"/>
              </a:spcBef>
            </a:pPr>
            <a:endParaRPr lang="en-US" altLang="zh-TW" sz="2700" dirty="0"/>
          </a:p>
          <a:p>
            <a:endParaRPr lang="zh-TW" altLang="en-US" sz="27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755" y="3931189"/>
            <a:ext cx="3563732" cy="2493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2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28700" y="1371600"/>
            <a:ext cx="7200900" cy="868874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制服的運用及精神</a:t>
            </a: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zh-TW" altLang="zh-TW" sz="3200" dirty="0"/>
              <a:t>制服的象徵意義及功能</a:t>
            </a:r>
            <a:r>
              <a:rPr lang="zh-TW" altLang="zh-TW" sz="4000" dirty="0"/>
              <a:t/>
            </a:r>
            <a:br>
              <a:rPr lang="zh-TW" altLang="zh-TW" sz="4000" dirty="0"/>
            </a:br>
            <a:r>
              <a:rPr lang="zh-TW" altLang="zh-TW" sz="4000" dirty="0"/>
              <a:t/>
            </a:r>
            <a:br>
              <a:rPr lang="zh-TW" altLang="zh-TW" sz="4000" dirty="0"/>
            </a:br>
            <a:r>
              <a:rPr lang="zh-TW" altLang="zh-TW" sz="4000" dirty="0"/>
              <a:t/>
            </a:r>
            <a:br>
              <a:rPr lang="zh-TW" altLang="zh-TW" sz="4000" dirty="0"/>
            </a:b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1" y="2368336"/>
            <a:ext cx="7189024" cy="3289514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700" dirty="0"/>
              <a:t>至於制服的設計與顏色款式，也展現企業文化是穩重或創新，久而久之便形成獨特的企業文化。再者，公司若有制服的設計，站在員工的立場也有其方便性，員工上班前不必花費太多時間考慮穿著，實務面來看可省時、省開銷。</a:t>
            </a:r>
          </a:p>
          <a:p>
            <a:pPr marL="0" indent="0">
              <a:buNone/>
            </a:pP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148881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制服的運用及精神</a:t>
            </a: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zh-TW" altLang="zh-TW" sz="3200" dirty="0"/>
              <a:t>服務業制服的設計概念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2" y="2310219"/>
            <a:ext cx="7956443" cy="3347633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700" dirty="0"/>
              <a:t>制服的運用會依場所及工作性質不同而設計，公司的制服也會依功能性予以區分，例如：工廠的製造部員工為方便在生產線上工作，會穿著耐磨耐髒的工作服；也有企業會挑戰顏色，如汽車修理廠的員工，在修車過程中弄髒衣服的可能性很高，但有的修車廠反其道而行，制服選用白色系列，反而讓客戶眼睛一亮，更讚許他們修車的技術與維護廠內乾淨的決心，制服的款式顏色、標誌會依其產品與企業文化而定。</a:t>
            </a: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380959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3000" dirty="0"/>
              <a:t/>
            </a:r>
            <a:br>
              <a:rPr lang="zh-TW" altLang="zh-TW" sz="3000" dirty="0"/>
            </a:br>
            <a:r>
              <a:rPr lang="zh-TW" altLang="zh-TW" sz="3000" dirty="0"/>
              <a:t/>
            </a:r>
            <a:br>
              <a:rPr lang="zh-TW" altLang="zh-TW" sz="3000" dirty="0"/>
            </a:br>
            <a:r>
              <a:rPr lang="zh-TW" altLang="zh-TW" sz="2700" dirty="0"/>
              <a:t/>
            </a:r>
            <a:br>
              <a:rPr lang="zh-TW" altLang="zh-TW" sz="2700" dirty="0"/>
            </a:br>
            <a:r>
              <a:rPr lang="zh-TW" altLang="zh-TW" sz="2700" dirty="0"/>
              <a:t/>
            </a:r>
            <a:br>
              <a:rPr lang="zh-TW" altLang="zh-TW" sz="2700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9110" y="1208222"/>
            <a:ext cx="7764865" cy="4707610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服務業中具一定規模且注重制服者首推航空公司，各家航空公司的制服款式及設計不同，分別象徵其所屬單位、職務及對飛航的責任，例如：日本航空機長制服是黑色西裝，外套的袖口和襯衫肩章是四條金色線，副機長則是三條，另外空服人員的制服也是旅客關注的焦點，在款式的設計上不僅需呈現空服人員的氣質與專業，也代表不同國籍與企業文化。</a:t>
            </a:r>
            <a:endParaRPr lang="zh-TW" altLang="en-US" sz="2700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230" y="4296696"/>
            <a:ext cx="3150241" cy="231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9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3000" dirty="0"/>
              <a:t/>
            </a:r>
            <a:br>
              <a:rPr lang="zh-TW" altLang="zh-TW" sz="3000" dirty="0"/>
            </a:br>
            <a:r>
              <a:rPr lang="zh-TW" altLang="zh-TW" sz="3000" dirty="0"/>
              <a:t/>
            </a:r>
            <a:br>
              <a:rPr lang="zh-TW" altLang="zh-TW" sz="3000" dirty="0"/>
            </a:br>
            <a:r>
              <a:rPr lang="zh-TW" altLang="zh-TW" sz="2700" dirty="0"/>
              <a:t/>
            </a:r>
            <a:br>
              <a:rPr lang="zh-TW" altLang="zh-TW" sz="2700" dirty="0"/>
            </a:br>
            <a:r>
              <a:rPr lang="zh-TW" altLang="zh-TW" sz="2700" dirty="0"/>
              <a:t/>
            </a:r>
            <a:br>
              <a:rPr lang="zh-TW" altLang="zh-TW" sz="2700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3780" y="1690690"/>
            <a:ext cx="7956443" cy="4216507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700" dirty="0"/>
              <a:t>也因為服務業是高度與人接觸的行業，因此制服的設計也愈來愈重視細節設計，不少企業皆體認到對服務細節的重視即代表品牌的精神，在制服設計上顛覆傳統、注重時尚感，例如：日本高人氣的拉麵店一風堂，將傳統拉麵店的制服概念徹底推翻，因應一風堂推出的革新拉麵「赤丸」，設計師特地以一風堂的「紅色」為主題，製作出制服，連工作人員包在頭上的紅色頭巾也是渲染的花型，也染出獨屬日本一風堂的風味。</a:t>
            </a:r>
          </a:p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zh-TW" altLang="zh-TW" sz="2700" dirty="0"/>
          </a:p>
          <a:p>
            <a:pPr marL="0" indent="0">
              <a:buNone/>
            </a:pP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266947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內容版面配置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374712"/>
              </p:ext>
            </p:extLst>
          </p:nvPr>
        </p:nvGraphicFramePr>
        <p:xfrm>
          <a:off x="682957" y="1203277"/>
          <a:ext cx="7734300" cy="5305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3575">
                  <a:extLst>
                    <a:ext uri="{9D8B030D-6E8A-4147-A177-3AD203B41FA5}">
                      <a16:colId xmlns:a16="http://schemas.microsoft.com/office/drawing/2014/main" val="1048499871"/>
                    </a:ext>
                  </a:extLst>
                </a:gridCol>
                <a:gridCol w="1933575">
                  <a:extLst>
                    <a:ext uri="{9D8B030D-6E8A-4147-A177-3AD203B41FA5}">
                      <a16:colId xmlns:a16="http://schemas.microsoft.com/office/drawing/2014/main" val="3639150875"/>
                    </a:ext>
                  </a:extLst>
                </a:gridCol>
                <a:gridCol w="1933575">
                  <a:extLst>
                    <a:ext uri="{9D8B030D-6E8A-4147-A177-3AD203B41FA5}">
                      <a16:colId xmlns:a16="http://schemas.microsoft.com/office/drawing/2014/main" val="824862010"/>
                    </a:ext>
                  </a:extLst>
                </a:gridCol>
                <a:gridCol w="1933575">
                  <a:extLst>
                    <a:ext uri="{9D8B030D-6E8A-4147-A177-3AD203B41FA5}">
                      <a16:colId xmlns:a16="http://schemas.microsoft.com/office/drawing/2014/main" val="2014623636"/>
                    </a:ext>
                  </a:extLst>
                </a:gridCol>
              </a:tblGrid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批判的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勤奮的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積極進取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意志堅定</a:t>
                      </a:r>
                    </a:p>
                  </a:txBody>
                  <a:tcPr marL="68580" marR="68580" marT="34290" marB="3429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646918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優柔多慮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固執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嚴格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獨立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9623362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拘謹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嚴肅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強韌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務實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658030407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挑剔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保守觀望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統治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果決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22722542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道德主義</a:t>
                      </a:r>
                      <a:r>
                        <a:rPr lang="en-US" altLang="zh-TW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/</a:t>
                      </a:r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說教</a:t>
                      </a:r>
                      <a:endParaRPr lang="en-US" altLang="zh-TW" sz="1800" b="0" dirty="0">
                        <a:solidFill>
                          <a:schemeClr val="tx1"/>
                        </a:solidFill>
                        <a:latin typeface="微軟正黑體" panose="020B0604030504040204" pitchFamily="34" charset="-120"/>
                        <a:ea typeface="微軟正黑體" panose="020B0604030504040204" pitchFamily="34" charset="-120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有條不紊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嚴厲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效率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85946364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疏離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重思考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冷淡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目標導向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28121009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積極面對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支持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控制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雄心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33376453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缺乏信心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恭敬有禮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容易激動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興奮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31443293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迎合討好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樂於助人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任性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熱誠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04614029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依賴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可依靠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反動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激勵他人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36833044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笨拙彆扭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順服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自我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友善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21855004"/>
                  </a:ext>
                </a:extLst>
              </a:tr>
              <a:tr h="44211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糊里糊塗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容易親近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古怪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0" dirty="0">
                          <a:solidFill>
                            <a:schemeClr val="tx1"/>
                          </a:solidFill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有創作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88204266"/>
                  </a:ext>
                </a:extLst>
              </a:tr>
            </a:tbl>
          </a:graphicData>
        </a:graphic>
      </p:graphicFrame>
      <p:sp>
        <p:nvSpPr>
          <p:cNvPr id="3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63550"/>
          </a:xfrm>
        </p:spPr>
        <p:txBody>
          <a:bodyPr/>
          <a:lstStyle/>
          <a:p>
            <a:r>
              <a:rPr lang="zh-TW" altLang="en-US" sz="4000">
                <a:latin typeface="微軟正黑體" panose="020B0604030504040204" pitchFamily="34" charset="-120"/>
                <a:ea typeface="微軟正黑體" panose="020B0604030504040204" pitchFamily="34" charset="-120"/>
              </a:rPr>
              <a:t>人格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特質</a:t>
            </a:r>
          </a:p>
        </p:txBody>
      </p:sp>
    </p:spTree>
    <p:extLst>
      <p:ext uri="{BB962C8B-B14F-4D97-AF65-F5344CB8AC3E}">
        <p14:creationId xmlns:p14="http://schemas.microsoft.com/office/powerpoint/2010/main" val="10492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1525" y="226179"/>
            <a:ext cx="7200900" cy="546316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接待應對溝通技巧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0" y="1601170"/>
            <a:ext cx="7200900" cy="4056680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700" dirty="0"/>
              <a:t>全球化增進國際交流機會，無論是國內企業間相互拜訪、顧客登門洽商、接待國際或國內賓客等，第一線接待人員扮演的角色極為重要，從儀容、服裝、態度、語調等行為舉止，都將直接影響賓客對接待人員的印象，表現得宜不僅可使個人獲得好評，對企業形象也有助益。因此企業對人員之接待與溝通技巧，平日就要重視與安排訓練課程。</a:t>
            </a:r>
            <a:endParaRPr lang="zh-TW" altLang="en-US" sz="2700" dirty="0"/>
          </a:p>
          <a:p>
            <a:pPr fontAlgn="ctr"/>
            <a:r>
              <a:rPr lang="zh-TW" altLang="zh-TW" sz="2700" dirty="0"/>
              <a:t>以客為尊的接待</a:t>
            </a:r>
          </a:p>
          <a:p>
            <a:pPr fontAlgn="ctr"/>
            <a:r>
              <a:rPr lang="zh-TW" altLang="zh-TW" sz="2700" dirty="0"/>
              <a:t>良好的溝通技巧</a:t>
            </a:r>
            <a:endParaRPr lang="zh-TW" altLang="en-US" sz="2700" dirty="0"/>
          </a:p>
        </p:txBody>
      </p:sp>
    </p:spTree>
    <p:extLst>
      <p:ext uri="{BB962C8B-B14F-4D97-AF65-F5344CB8AC3E}">
        <p14:creationId xmlns:p14="http://schemas.microsoft.com/office/powerpoint/2010/main" val="127920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08350"/>
            <a:ext cx="7886700" cy="1325563"/>
          </a:xfrm>
        </p:spPr>
        <p:txBody>
          <a:bodyPr>
            <a:no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成功的客服服務人員</a:t>
            </a:r>
            <a:r>
              <a:rPr lang="en-US" altLang="zh-TW" sz="4000" dirty="0">
                <a:solidFill>
                  <a:srgbClr val="FF0000"/>
                </a:solidFill>
              </a:rPr>
              <a:t/>
            </a:r>
            <a:br>
              <a:rPr lang="en-US" altLang="zh-TW" sz="4000" dirty="0">
                <a:solidFill>
                  <a:srgbClr val="FF0000"/>
                </a:solidFill>
              </a:rPr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zh-TW" altLang="en-US" sz="4000" dirty="0"/>
              <a:t>嫻熟溝通技巧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0" y="2339687"/>
            <a:ext cx="7200900" cy="3609108"/>
          </a:xfrm>
        </p:spPr>
        <p:txBody>
          <a:bodyPr>
            <a:noAutofit/>
          </a:bodyPr>
          <a:lstStyle/>
          <a:p>
            <a:r>
              <a:rPr lang="zh-TW" altLang="en-US" sz="1800" dirty="0"/>
              <a:t>詢問的重要技巧</a:t>
            </a:r>
            <a:endParaRPr lang="en-US" altLang="zh-TW" sz="1800" dirty="0"/>
          </a:p>
          <a:p>
            <a:r>
              <a:rPr lang="zh-TW" altLang="en-US" sz="1800" dirty="0"/>
              <a:t>有效口頭表達技巧</a:t>
            </a:r>
            <a:endParaRPr lang="en-US" altLang="zh-TW" sz="1800" dirty="0"/>
          </a:p>
          <a:p>
            <a:r>
              <a:rPr lang="zh-TW" altLang="en-US" sz="1800" dirty="0"/>
              <a:t>善用適當的肢體語言</a:t>
            </a:r>
            <a:endParaRPr lang="en-US" altLang="zh-TW" sz="1800" dirty="0"/>
          </a:p>
          <a:p>
            <a:r>
              <a:rPr lang="zh-TW" altLang="en-US" sz="1800" dirty="0"/>
              <a:t>合宜的穿著</a:t>
            </a:r>
            <a:endParaRPr lang="en-US" altLang="zh-TW" sz="1800" dirty="0"/>
          </a:p>
          <a:p>
            <a:r>
              <a:rPr lang="zh-TW" altLang="en-US" sz="1800" dirty="0"/>
              <a:t>注重個人衛生</a:t>
            </a:r>
            <a:endParaRPr lang="en-US" altLang="zh-TW" sz="1800" dirty="0"/>
          </a:p>
          <a:p>
            <a:r>
              <a:rPr lang="zh-TW" altLang="en-US" sz="1800" dirty="0"/>
              <a:t>牢記客戶的名字</a:t>
            </a:r>
            <a:endParaRPr lang="en-US" altLang="zh-TW" sz="1800" dirty="0"/>
          </a:p>
          <a:p>
            <a:r>
              <a:rPr lang="zh-TW" altLang="en-US" sz="1800" dirty="0"/>
              <a:t>熟悉名片的遞法</a:t>
            </a:r>
            <a:endParaRPr lang="en-US" altLang="zh-TW" sz="1800" dirty="0"/>
          </a:p>
          <a:p>
            <a:r>
              <a:rPr lang="zh-TW" altLang="en-US" sz="1800" dirty="0"/>
              <a:t>追求客服服務人員的榮譽感</a:t>
            </a:r>
            <a:endParaRPr lang="en-US" altLang="zh-TW" sz="1800" dirty="0"/>
          </a:p>
          <a:p>
            <a:r>
              <a:rPr lang="zh-TW" altLang="en-US" sz="1800" dirty="0"/>
              <a:t>理論要與實際合一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48" y="4130361"/>
            <a:ext cx="3457114" cy="224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89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6802" y="163773"/>
            <a:ext cx="7200900" cy="631132"/>
          </a:xfrm>
        </p:spPr>
        <p:txBody>
          <a:bodyPr>
            <a:noAutofit/>
          </a:bodyPr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嫻熟溝通技巧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05219" y="1419369"/>
            <a:ext cx="7656395" cy="383843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1.</a:t>
            </a:r>
            <a:r>
              <a:rPr lang="zh-TW" altLang="en-US" dirty="0"/>
              <a:t>保持友善、有禮、真誠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2.</a:t>
            </a:r>
            <a:r>
              <a:rPr lang="zh-TW" altLang="en-US" dirty="0"/>
              <a:t>時常提到對方的名字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3.</a:t>
            </a:r>
            <a:r>
              <a:rPr lang="zh-TW" altLang="en-US" dirty="0"/>
              <a:t>讓對方說話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4.</a:t>
            </a:r>
            <a:r>
              <a:rPr lang="zh-TW" altLang="en-US" dirty="0"/>
              <a:t>三思而後「言」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5.</a:t>
            </a:r>
            <a:r>
              <a:rPr lang="zh-TW" altLang="en-US" dirty="0"/>
              <a:t>心態積極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6.</a:t>
            </a:r>
            <a:r>
              <a:rPr lang="zh-TW" altLang="en-US" dirty="0"/>
              <a:t>運用對方所熟悉的詞彙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7.</a:t>
            </a:r>
            <a:r>
              <a:rPr lang="zh-TW" altLang="en-US" dirty="0"/>
              <a:t>不同階層的主管有不同的目標、優先順序、關心</a:t>
            </a:r>
            <a:r>
              <a:rPr lang="zh-TW" altLang="en-US" dirty="0" smtClean="0"/>
              <a:t>重點</a:t>
            </a:r>
            <a:endParaRPr lang="zh-TW" altLang="en-US" dirty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219" y="1819780"/>
            <a:ext cx="3457114" cy="2241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26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165102"/>
            <a:ext cx="7886700" cy="1325563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嫻熟溝通技巧</a:t>
            </a:r>
            <a:r>
              <a:rPr lang="zh-TW" altLang="en-US" sz="4000" b="1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4000" b="1" dirty="0">
                <a:solidFill>
                  <a:srgbClr val="333399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64277" y="1378424"/>
            <a:ext cx="7465325" cy="3879376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8.</a:t>
            </a:r>
            <a:r>
              <a:rPr lang="zh-TW" altLang="en-US" dirty="0"/>
              <a:t>談話要切題；有三點必須留意：其一是談話內容須審慎考慮；其二是長話短說；其三是不要企圖以咬文嚼字加深他們的印象。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9.</a:t>
            </a:r>
            <a:r>
              <a:rPr lang="zh-TW" altLang="en-US" dirty="0"/>
              <a:t>清晰表達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10.</a:t>
            </a:r>
            <a:r>
              <a:rPr lang="zh-TW" altLang="en-US" dirty="0"/>
              <a:t>提出問題以維持熱絡氣氛，同時讓訪談沿著既定方向進行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31044" algn="l"/>
              </a:tabLst>
            </a:pPr>
            <a:r>
              <a:rPr lang="en-US" altLang="zh-TW" dirty="0"/>
              <a:t>11.</a:t>
            </a:r>
            <a:r>
              <a:rPr lang="zh-TW" altLang="en-US" dirty="0"/>
              <a:t>知道如何結束交談</a:t>
            </a:r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294" y="4424516"/>
            <a:ext cx="1383768" cy="218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40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52450" y="177421"/>
            <a:ext cx="7886700" cy="586854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時間管理與壓力管理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檢視自己做事是否拖延</a:t>
            </a:r>
            <a:endParaRPr lang="en-US" altLang="zh-TW" dirty="0"/>
          </a:p>
          <a:p>
            <a:r>
              <a:rPr lang="zh-TW" altLang="en-US" dirty="0"/>
              <a:t>做事總是會有拖延的理由</a:t>
            </a:r>
            <a:endParaRPr lang="en-US" altLang="zh-TW" dirty="0"/>
          </a:p>
          <a:p>
            <a:r>
              <a:rPr lang="zh-TW" altLang="en-US" dirty="0"/>
              <a:t>如何克服作事拖延的壞習慣</a:t>
            </a:r>
            <a:endParaRPr lang="en-US" altLang="zh-TW" dirty="0"/>
          </a:p>
          <a:p>
            <a:r>
              <a:rPr lang="zh-TW" altLang="en-US" dirty="0"/>
              <a:t>建立時間管控的正確觀念和生活習慣</a:t>
            </a:r>
            <a:endParaRPr lang="en-US" altLang="zh-TW" dirty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058" y="4276597"/>
            <a:ext cx="1259340" cy="199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65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6764" y="177421"/>
            <a:ext cx="7886700" cy="696036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溝通技巧之增進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463675"/>
            <a:ext cx="78867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  <a:tabLst>
                <a:tab pos="404813" algn="l"/>
                <a:tab pos="607219" algn="l"/>
                <a:tab pos="731044" algn="l"/>
              </a:tabLst>
            </a:pPr>
            <a:r>
              <a:rPr lang="zh-TW" altLang="en-US" dirty="0"/>
              <a:t>養成具有說服力的管理形象</a:t>
            </a:r>
            <a:endParaRPr lang="en-US" altLang="zh-TW" dirty="0"/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31044" algn="l"/>
              </a:tabLst>
            </a:pPr>
            <a:r>
              <a:rPr lang="zh-TW" altLang="en-US" dirty="0"/>
              <a:t>建立傾聽的習慣</a:t>
            </a:r>
            <a:endParaRPr lang="en-US" altLang="zh-TW" dirty="0"/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31044" algn="l"/>
              </a:tabLst>
            </a:pPr>
            <a:r>
              <a:rPr lang="zh-TW" altLang="en-US" dirty="0"/>
              <a:t>運用語言的力量</a:t>
            </a:r>
            <a:endParaRPr lang="en-US" altLang="zh-TW" dirty="0"/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31044" algn="l"/>
              </a:tabLst>
            </a:pPr>
            <a:r>
              <a:rPr lang="zh-TW" altLang="en-US" dirty="0"/>
              <a:t>避免肢體語言的誤解</a:t>
            </a:r>
            <a:endParaRPr lang="en-US" altLang="zh-TW" dirty="0"/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31044" algn="l"/>
              </a:tabLst>
            </a:pPr>
            <a:r>
              <a:rPr lang="zh-TW" altLang="en-US" dirty="0"/>
              <a:t>消除溝通障礙</a:t>
            </a:r>
            <a:endParaRPr lang="en-US" altLang="zh-TW" dirty="0"/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31044" algn="l"/>
              </a:tabLst>
            </a:pPr>
            <a:r>
              <a:rPr lang="zh-TW" altLang="en-US" dirty="0"/>
              <a:t>溝通是生活一部分，是一種藝術。每個人扮演溝通的角色不同。溝通成敗維繫著企業的成敗</a:t>
            </a:r>
            <a:r>
              <a:rPr lang="zh-TW" altLang="en-US" dirty="0" smtClean="0"/>
              <a:t>。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008" y="1671483"/>
            <a:ext cx="3296507" cy="247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34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9150" y="298909"/>
            <a:ext cx="7200900" cy="1114425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1" y="1674425"/>
            <a:ext cx="7648451" cy="3266267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第一線的接待人員應適當有禮地接待來訪賓客，表現對賓客到訪的重視和誠意。接待禮儀也是溝通的橋樑，如何在接待過程進退得宜，表現從容不失態，除心理與工作上的準備之外，從電話禮儀至面對面接待，不斷的學習是不二法門，才能準確履行「以客為尊」的接待與服務。接待禮儀範圍很廣，尤其要注重接聽電話與個人儀態，簡述如下。</a:t>
            </a:r>
            <a:endParaRPr lang="zh-TW" altLang="en-US" sz="27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27" y="4009314"/>
            <a:ext cx="2487321" cy="23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14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2475" y="207129"/>
            <a:ext cx="7200900" cy="546316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3" y="1601170"/>
            <a:ext cx="7272151" cy="4056680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第一線的接待人員應適當有禮地接待來訪賓客，表現對賓客到訪的重視和誠意。接待禮儀也是溝通的橋樑，如何在接待過程進退得宜，表現從容不失態，除心理與工作上的準備之外，從電話禮儀至面對面接待，不斷的學習是不二法門，才能準確履行「以客為尊」的接待與服務。接待禮儀範圍很廣，尤其要注重接聽電話與個人儀態，簡述如下</a:t>
            </a:r>
            <a:r>
              <a:rPr lang="zh-TW" altLang="zh-TW" dirty="0" smtClean="0"/>
              <a:t>。</a:t>
            </a:r>
            <a:endParaRPr lang="en-US" altLang="zh-TW" dirty="0" smtClean="0"/>
          </a:p>
          <a:p>
            <a:pPr fontAlgn="ctr"/>
            <a:r>
              <a:rPr lang="zh-TW" altLang="zh-TW" sz="2400" dirty="0"/>
              <a:t>總機禮儀</a:t>
            </a:r>
            <a:endParaRPr lang="en-US" altLang="zh-TW" sz="2400" dirty="0"/>
          </a:p>
          <a:p>
            <a:pPr fontAlgn="ctr"/>
            <a:r>
              <a:rPr lang="zh-TW" altLang="zh-TW" sz="2400" dirty="0"/>
              <a:t>個人儀容</a:t>
            </a:r>
            <a:endParaRPr lang="en-US" altLang="zh-TW" sz="2400" dirty="0"/>
          </a:p>
          <a:p>
            <a:pPr fontAlgn="ctr"/>
            <a:r>
              <a:rPr lang="zh-TW" altLang="zh-TW" sz="2400" dirty="0"/>
              <a:t>良好儀態</a:t>
            </a:r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zh-TW" altLang="en-US" sz="27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27" y="4009314"/>
            <a:ext cx="2487321" cy="23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14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47725" y="576066"/>
            <a:ext cx="7200900" cy="1115879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zh-TW" altLang="zh-TW" sz="3200" dirty="0"/>
              <a:t>總機禮儀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02525" y="2252098"/>
            <a:ext cx="7623958" cy="3405752"/>
          </a:xfrm>
        </p:spPr>
        <p:txBody>
          <a:bodyPr>
            <a:noAutofit/>
          </a:bodyPr>
          <a:lstStyle/>
          <a:p>
            <a:pPr marL="288036" lvl="1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100" dirty="0"/>
              <a:t>負責接聽電話的總機人員，就如同一家公司的門面，不能輕忽相關的禮儀，而且電話接聽也是建立公共關係重要的環節，雖然總機人員未負責業務推展，但是其所接聽的來電者眾多，面臨的情況也無法一概而論。當然企業必須依組織規模設置一定的總機人數，以防電話鈴響卻無人接聽的窘境發生。至於總機人員在訓練上的基本原則如下：</a:t>
            </a:r>
            <a:endParaRPr lang="zh-TW" altLang="en-US" sz="27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527" y="4009314"/>
            <a:ext cx="2487321" cy="23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66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674422"/>
            <a:ext cx="7663912" cy="4303082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en-US" altLang="zh-TW" sz="2100" dirty="0"/>
              <a:t>1.</a:t>
            </a:r>
            <a:r>
              <a:rPr lang="zh-TW" altLang="zh-TW" sz="2100" dirty="0"/>
              <a:t>盡可能在電話鈴聲響起後立即接聽，</a:t>
            </a:r>
            <a:r>
              <a:rPr lang="en-US" altLang="zh-TW" sz="2100" dirty="0"/>
              <a:t/>
            </a:r>
            <a:br>
              <a:rPr lang="en-US" altLang="zh-TW" sz="2100" dirty="0"/>
            </a:br>
            <a:r>
              <a:rPr lang="zh-TW" altLang="zh-TW" sz="2100" dirty="0"/>
              <a:t>鈴聲至多不要超過三響。</a:t>
            </a:r>
            <a:endParaRPr lang="en-US" altLang="zh-TW" sz="21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100" dirty="0"/>
              <a:t>2.通話開始要先問候來電者（如常用的「您好」</a:t>
            </a:r>
            <a:r>
              <a:rPr lang="en-US" altLang="zh-TW" sz="2100" dirty="0"/>
              <a:t/>
            </a:r>
            <a:br>
              <a:rPr lang="en-US" altLang="zh-TW" sz="2100" dirty="0"/>
            </a:br>
            <a:r>
              <a:rPr lang="zh-TW" altLang="zh-TW" sz="2100" dirty="0"/>
              <a:t>），並報上公司及單位名稱，必要時報上自</a:t>
            </a:r>
            <a:r>
              <a:rPr lang="en-US" altLang="zh-TW" sz="2100" dirty="0"/>
              <a:t/>
            </a:r>
            <a:br>
              <a:rPr lang="en-US" altLang="zh-TW" sz="2100" dirty="0"/>
            </a:br>
            <a:r>
              <a:rPr lang="zh-TW" altLang="zh-TW" sz="2100" dirty="0"/>
              <a:t>己姓名，接著確定對方的身分及姓名。</a:t>
            </a:r>
            <a:endParaRPr lang="en-US" altLang="zh-TW" sz="21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100" dirty="0"/>
              <a:t>3.通話中間可適度使用：「請」、「是的」、</a:t>
            </a:r>
            <a:r>
              <a:rPr lang="en-US" altLang="zh-TW" sz="2100" dirty="0"/>
              <a:t/>
            </a:r>
            <a:br>
              <a:rPr lang="en-US" altLang="zh-TW" sz="2100" dirty="0"/>
            </a:br>
            <a:r>
              <a:rPr lang="zh-TW" altLang="zh-TW" sz="2100" dirty="0"/>
              <a:t>「好的」、「對不起」、「謝謝」等禮貌話語</a:t>
            </a:r>
            <a:r>
              <a:rPr lang="zh-TW" altLang="en-US" sz="2100" dirty="0"/>
              <a:t>。</a:t>
            </a:r>
            <a:endParaRPr lang="en-US" altLang="zh-TW" sz="21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100" dirty="0"/>
              <a:t>4.認真聆聽及記錄，重點可應用5W1H：何時(when)、何人(who)、何地(where)、何事(what)、為什麼(why)、以及如何(how)，記錄對方的來電內容。</a:t>
            </a:r>
            <a:endParaRPr lang="en-US" altLang="zh-TW" sz="21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2100" dirty="0"/>
              <a:t>5.通話完畢時，應客氣地說「謝謝來電」、「再見」，讓對方先掛上電話，自己再輕掛電話</a:t>
            </a:r>
            <a:r>
              <a:rPr lang="zh-TW" altLang="en-US" sz="2100" dirty="0"/>
              <a:t>。</a:t>
            </a:r>
            <a:endParaRPr lang="zh-TW" altLang="en-US" dirty="0"/>
          </a:p>
        </p:txBody>
      </p:sp>
      <p:sp>
        <p:nvSpPr>
          <p:cNvPr id="5" name="標題 1">
            <a:extLst>
              <a:ext uri="{FF2B5EF4-FFF2-40B4-BE49-F238E27FC236}">
                <a16:creationId xmlns:a16="http://schemas.microsoft.com/office/drawing/2014/main" id="{6020F430-C55D-4BDF-B449-C5E69F8D3818}"/>
              </a:ext>
            </a:extLst>
          </p:cNvPr>
          <p:cNvSpPr txBox="1">
            <a:spLocks/>
          </p:cNvSpPr>
          <p:nvPr/>
        </p:nvSpPr>
        <p:spPr bwMode="auto">
          <a:xfrm>
            <a:off x="781050" y="395785"/>
            <a:ext cx="7200900" cy="94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新細明體" panose="02020500000000000000" pitchFamily="18" charset="-120"/>
              </a:defRPr>
            </a:lvl9pPr>
          </a:lstStyle>
          <a:p>
            <a:pPr marL="0" lvl="1">
              <a:lnSpc>
                <a:spcPct val="89000"/>
              </a:lnSpc>
            </a:pPr>
            <a:r>
              <a:rPr lang="zh-TW" altLang="zh-TW" sz="4000" kern="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r>
              <a:rPr lang="en-US" altLang="zh-TW" sz="4000" kern="0" dirty="0"/>
              <a:t/>
            </a:r>
            <a:br>
              <a:rPr lang="en-US" altLang="zh-TW" sz="4000" kern="0" dirty="0"/>
            </a:br>
            <a:r>
              <a:rPr lang="zh-TW" altLang="zh-TW" sz="3200" kern="0" dirty="0"/>
              <a:t>總機禮儀</a:t>
            </a:r>
            <a:endParaRPr lang="zh-TW" altLang="en-US" sz="3200" kern="0" dirty="0"/>
          </a:p>
        </p:txBody>
      </p:sp>
    </p:spTree>
    <p:extLst>
      <p:ext uri="{BB962C8B-B14F-4D97-AF65-F5344CB8AC3E}">
        <p14:creationId xmlns:p14="http://schemas.microsoft.com/office/powerpoint/2010/main" val="42759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526" y="154380"/>
            <a:ext cx="7886700" cy="593767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建立線上客服服務中心的重要性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8662" y="1578864"/>
            <a:ext cx="7686676" cy="4059936"/>
          </a:xfrm>
        </p:spPr>
        <p:txBody>
          <a:bodyPr>
            <a:noAutofit/>
          </a:bodyPr>
          <a:lstStyle/>
          <a:p>
            <a:r>
              <a:rPr lang="zh-TW" altLang="en-US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售後服務與永續關係的維持，最有效的是實施「顧客關係管理」（</a:t>
            </a:r>
            <a:r>
              <a:rPr lang="en-US" altLang="zh-TW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Customer Relationship Management, CRM</a:t>
            </a:r>
            <a:r>
              <a:rPr lang="zh-TW" altLang="en-US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）。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sz="2000" b="1" dirty="0">
                <a:sym typeface="Wingdings 2" panose="05020102010507070707" pitchFamily="18" charset="2"/>
              </a:rPr>
              <a:t>一、客服中心應具備之功能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sz="2000" dirty="0">
                <a:sym typeface="Wingdings 2" panose="05020102010507070707" pitchFamily="18" charset="2"/>
              </a:rPr>
              <a:t>	</a:t>
            </a:r>
            <a:r>
              <a:rPr lang="en-US" altLang="zh-TW" sz="2000" dirty="0">
                <a:sym typeface="Wingdings 2" panose="05020102010507070707" pitchFamily="18" charset="2"/>
              </a:rPr>
              <a:t>1.</a:t>
            </a:r>
            <a:r>
              <a:rPr lang="zh-TW" altLang="en-US" sz="2000" dirty="0">
                <a:sym typeface="Wingdings 2" panose="05020102010507070707" pitchFamily="18" charset="2"/>
              </a:rPr>
              <a:t>提供客戶銷售前的諮詢、廣告服務，銷售後的追蹤調查及服務。</a:t>
            </a: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sz="2000" dirty="0">
                <a:sym typeface="Wingdings 2" panose="05020102010507070707" pitchFamily="18" charset="2"/>
              </a:rPr>
              <a:t>    </a:t>
            </a:r>
            <a:r>
              <a:rPr lang="en-US" altLang="zh-TW" sz="2000" dirty="0">
                <a:sym typeface="Wingdings 2" panose="05020102010507070707" pitchFamily="18" charset="2"/>
              </a:rPr>
              <a:t>2.</a:t>
            </a:r>
            <a:r>
              <a:rPr lang="zh-TW" altLang="en-US" sz="2000" dirty="0">
                <a:sym typeface="Wingdings 2" panose="05020102010507070707" pitchFamily="18" charset="2"/>
              </a:rPr>
              <a:t>客服中心當然可以產生額外的利潤來源。	</a:t>
            </a:r>
            <a:endParaRPr lang="en-US" altLang="zh-TW" sz="2000" dirty="0">
              <a:sym typeface="Wingdings 2" panose="05020102010507070707" pitchFamily="18" charset="2"/>
            </a:endParaRP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sz="2000" dirty="0">
                <a:sym typeface="Wingdings 2" panose="05020102010507070707" pitchFamily="18" charset="2"/>
              </a:rPr>
              <a:t>    </a:t>
            </a:r>
            <a:r>
              <a:rPr lang="en-US" altLang="zh-TW" sz="2000" dirty="0">
                <a:sym typeface="Wingdings 2" panose="05020102010507070707" pitchFamily="18" charset="2"/>
              </a:rPr>
              <a:t>3.</a:t>
            </a:r>
            <a:r>
              <a:rPr lang="zh-TW" altLang="en-US" sz="2000" dirty="0">
                <a:sym typeface="Wingdings 2" panose="05020102010507070707" pitchFamily="18" charset="2"/>
              </a:rPr>
              <a:t>蒐集客戶資訊，從而建立完整的客戶資料庫</a:t>
            </a:r>
            <a:r>
              <a:rPr lang="zh-TW" altLang="en-US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（</a:t>
            </a:r>
            <a:r>
              <a:rPr lang="en-US" altLang="zh-TW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client database</a:t>
            </a:r>
            <a:r>
              <a:rPr lang="zh-TW" altLang="en-US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）。</a:t>
            </a:r>
            <a:r>
              <a:rPr lang="en-US" altLang="zh-TW" sz="2000" dirty="0">
                <a:latin typeface="Times New Roman" panose="02020603050405020304" pitchFamily="18" charset="0"/>
                <a:sym typeface="Wingdings 2" panose="05020102010507070707" pitchFamily="18" charset="2"/>
              </a:rPr>
              <a:t>  </a:t>
            </a:r>
            <a:r>
              <a:rPr lang="zh-TW" altLang="en-US" sz="2000" dirty="0">
                <a:sym typeface="Wingdings 2" panose="05020102010507070707" pitchFamily="18" charset="2"/>
              </a:rPr>
              <a:t>           </a:t>
            </a:r>
            <a:endParaRPr lang="en-US" altLang="zh-TW" sz="2000" dirty="0">
              <a:sym typeface="Wingdings 2" panose="05020102010507070707" pitchFamily="18" charset="2"/>
            </a:endParaRP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en-US" altLang="zh-TW" sz="2000" dirty="0">
                <a:sym typeface="Wingdings 2" panose="05020102010507070707" pitchFamily="18" charset="2"/>
              </a:rPr>
              <a:t>    4.</a:t>
            </a:r>
            <a:r>
              <a:rPr lang="zh-TW" altLang="en-US" sz="2000" dirty="0">
                <a:sym typeface="Wingdings 2" panose="05020102010507070707" pitchFamily="18" charset="2"/>
              </a:rPr>
              <a:t>瞭解客戶反應，並提供客戶回饋感受的管道。</a:t>
            </a:r>
            <a:endParaRPr lang="en-US" altLang="zh-TW" sz="2000" dirty="0">
              <a:sym typeface="Wingdings 2" panose="05020102010507070707" pitchFamily="18" charset="2"/>
            </a:endParaRPr>
          </a:p>
          <a:p>
            <a:pPr marL="0" indent="0">
              <a:lnSpc>
                <a:spcPct val="130000"/>
              </a:lnSpc>
              <a:buNone/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en-US" altLang="zh-TW" sz="2000" dirty="0">
                <a:sym typeface="Wingdings 2" panose="05020102010507070707" pitchFamily="18" charset="2"/>
              </a:rPr>
              <a:t>    5.</a:t>
            </a:r>
            <a:r>
              <a:rPr lang="zh-TW" altLang="en-US" sz="2000" dirty="0">
                <a:sym typeface="Wingdings 2" panose="05020102010507070707" pitchFamily="18" charset="2"/>
              </a:rPr>
              <a:t>加強客戶的忠誠度和對旅行業及其旅遊產品的認同感</a:t>
            </a: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893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28700" y="1816207"/>
            <a:ext cx="7200900" cy="848532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個人儀容</a:t>
            </a: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40576" y="2204850"/>
            <a:ext cx="7260277" cy="3661475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人與人之間，第一印象十分重要，從頭髮的梳理、臉部的清潔、指甲的修剪、服裝的整齊得宜、身體及口腔不可有異味、襪子和鞋子的搭配等，都會影響接待賓客的效果。因此服務人員平常可以對著鏡子多加練習，談話時面帶微笑，言談舉止高雅大方，展現自信的神情，自然能流露出服務的善意。</a:t>
            </a:r>
            <a:endParaRPr lang="zh-TW" altLang="en-US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575" y="4498721"/>
            <a:ext cx="3280440" cy="213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89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1550" y="885341"/>
            <a:ext cx="7200900" cy="848532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zh-TW" altLang="zh-TW" sz="3200" dirty="0"/>
              <a:t>良好儀態</a:t>
            </a:r>
            <a:r>
              <a:rPr lang="zh-TW" altLang="zh-TW" sz="4000" dirty="0"/>
              <a:t/>
            </a:r>
            <a:br>
              <a:rPr lang="zh-TW" altLang="zh-TW" sz="4000" dirty="0"/>
            </a:b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0" y="2240474"/>
            <a:ext cx="7549612" cy="3184902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良好的儀態及肢體動作能讓顧客產生信賴與好感，例如：與人交談時要注視對方、面帶微笑、雙目平視、身體直立舒展、精神抖擻，手勢不宜過多，動作不宜太大，手不要插放口袋裡，不要用手指著別人，坐時不要抖腳等。另外台灣商場講禮節、重規矩，所以商業性的拜訪是每一個主管都免不了會遇到的事情。商業禮儀專家鮑德瑞奇(Letitia Baldrige)曾建議接待訪客應遵守以下5大基本原則：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413" y="4719332"/>
            <a:ext cx="3280440" cy="213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89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1550" y="656741"/>
            <a:ext cx="7200900" cy="848532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以客為尊的接待</a:t>
            </a: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en-US" altLang="zh-TW" sz="4000" dirty="0"/>
              <a:t/>
            </a:r>
            <a:br>
              <a:rPr lang="en-US" altLang="zh-TW" sz="4000" dirty="0"/>
            </a:br>
            <a:r>
              <a:rPr lang="zh-TW" altLang="zh-TW" sz="3200" dirty="0"/>
              <a:t>良好儀態</a:t>
            </a:r>
            <a:endParaRPr lang="zh-TW" altLang="en-US" sz="32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0" y="2240474"/>
            <a:ext cx="7549612" cy="3184902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en-US" altLang="zh-TW" sz="3000" dirty="0"/>
              <a:t>1.</a:t>
            </a:r>
            <a:r>
              <a:rPr lang="zh-TW" altLang="zh-TW" sz="3000" dirty="0"/>
              <a:t>不要讓對方瞎等</a:t>
            </a:r>
            <a:endParaRPr lang="en-US" altLang="zh-TW" sz="30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000" dirty="0"/>
              <a:t>2.要有人迎接訪客</a:t>
            </a:r>
            <a:endParaRPr lang="en-US" altLang="zh-TW" sz="30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en-US" altLang="zh-TW" sz="3000" dirty="0"/>
              <a:t>3.</a:t>
            </a:r>
            <a:r>
              <a:rPr lang="zh-TW" altLang="zh-TW" sz="3000" dirty="0"/>
              <a:t>要顯示誠意和尊重</a:t>
            </a:r>
            <a:endParaRPr lang="en-US" altLang="zh-TW" sz="30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000" dirty="0"/>
              <a:t>4.事前做好相關準備</a:t>
            </a:r>
            <a:endParaRPr lang="en-US" altLang="zh-TW" sz="30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000" dirty="0"/>
              <a:t>5.訪客離開時要提供必要協助</a:t>
            </a:r>
            <a:endParaRPr lang="zh-TW" altLang="en-US" sz="30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605" y="1641988"/>
            <a:ext cx="2977239" cy="2231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7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85824" y="94766"/>
            <a:ext cx="7200900" cy="848532"/>
          </a:xfrm>
        </p:spPr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良好的溝通技巧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11468" y="1836549"/>
            <a:ext cx="7549612" cy="3184902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溝通(communication)是一種自然且無所不在的活動。經由溝通可傳遞自己的想法與訊息給別人，尤其服務業者溝通的機會與場合更多。著名組織管理學家巴納德(chester Irving Barnard)認為：「溝通是把組織中的成員緊密聯繫以實現共同目標的手段」。企業內部需要溝通，而經營體系愈大，需要溝通的層面就愈多。唯有透過溝通才能成就管理職能，員工明白其工作任務及執行方法，建立良好的組織氣氛、提振士氣，認同企業精神與文化。</a:t>
            </a:r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489" y="4710865"/>
            <a:ext cx="2519209" cy="195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51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48533" y="123341"/>
            <a:ext cx="7200900" cy="848532"/>
          </a:xfrm>
        </p:spPr>
        <p:txBody>
          <a:bodyPr>
            <a:norm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良好的溝通技巧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358" y="1836549"/>
            <a:ext cx="7780746" cy="3184902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dirty="0"/>
              <a:t>日本松下電器創辦人松下幸之助曾說：「企業管理過去是溝通，現在是溝通，未來還是溝通」，可見除了企業內部需要溝通，維繫顧客當然也須溝通，諸如使顧客了解產品、購物流程、服務內容、問題處理等，因此服務人員除了以良好的心態與顧客溝通之外，還須熟練其溝通技巧，以達成溝通目的，參考原則如下。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489" y="4710865"/>
            <a:ext cx="2519209" cy="195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76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00099" y="69756"/>
            <a:ext cx="7200900" cy="848532"/>
          </a:xfrm>
        </p:spPr>
        <p:txBody>
          <a:bodyPr>
            <a:norm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良好的溝通技巧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288" y="1649924"/>
            <a:ext cx="5491639" cy="3184902"/>
          </a:xfrm>
        </p:spPr>
        <p:txBody>
          <a:bodyPr>
            <a:noAutofit/>
          </a:bodyPr>
          <a:lstStyle/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200" dirty="0"/>
              <a:t>專心傾聽</a:t>
            </a:r>
            <a:endParaRPr lang="en-US" altLang="zh-TW" sz="32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200" dirty="0"/>
              <a:t>有效處理</a:t>
            </a:r>
            <a:endParaRPr lang="en-US" altLang="zh-TW" sz="32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200" dirty="0"/>
              <a:t>迅速解決</a:t>
            </a:r>
            <a:endParaRPr lang="en-US" altLang="zh-TW" sz="3200" dirty="0"/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r>
              <a:rPr lang="zh-TW" altLang="zh-TW" sz="3200" dirty="0"/>
              <a:t>同理心</a:t>
            </a:r>
          </a:p>
          <a:p>
            <a:pPr marL="288036" lvl="1" fontAlgn="ctr">
              <a:spcBef>
                <a:spcPts val="750"/>
              </a:spcBef>
              <a:buFont typeface="Franklin Gothic Book" panose="020B0503020102020204" pitchFamily="34" charset="0"/>
              <a:buChar char="■"/>
            </a:pPr>
            <a:endParaRPr lang="zh-TW" altLang="en-US" sz="2800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489" y="4710865"/>
            <a:ext cx="2519209" cy="195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9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良好的溝通技巧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個案探討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dirty="0"/>
              <a:t>服務禮儀</a:t>
            </a:r>
            <a:r>
              <a:rPr lang="en-US" altLang="zh-TW" sz="3200" dirty="0"/>
              <a:t>=</a:t>
            </a:r>
            <a:r>
              <a:rPr lang="zh-TW" altLang="en-US" sz="3200" dirty="0"/>
              <a:t>禮貌＋同理心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33279" y="2249832"/>
            <a:ext cx="8111959" cy="3417376"/>
          </a:xfrm>
        </p:spPr>
        <p:txBody>
          <a:bodyPr>
            <a:normAutofit/>
          </a:bodyPr>
          <a:lstStyle/>
          <a:p>
            <a:pPr marL="288036" lvl="2">
              <a:spcBef>
                <a:spcPts val="750"/>
              </a:spcBef>
            </a:pPr>
            <a:r>
              <a:rPr lang="zh-TW" altLang="zh-TW" sz="2100" dirty="0"/>
              <a:t>在這個注重用服務創造優勢的時代，提供「令人感動的服務」可說是服務的最高境界！但是在此之前，服務人員最重要的還是基本的禮儀訓練，這也是一般企業在進行培訓時的最重要目標。因為禮儀是社會化的一部分，能讓服務人員更「懂禮貌、知進退」，也是所有服務的基礎。通過規範及調整服務人員的儀表規範、言辭談吐、行為方式，展示內在的禮儀修養，才能反映組織良好的員工素質、塑造出優質的企業形象。</a:t>
            </a: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489" y="4710865"/>
            <a:ext cx="2519209" cy="1952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11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良好的溝通技巧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個案探討</a:t>
            </a: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200" dirty="0"/>
              <a:t>服務禮儀</a:t>
            </a:r>
            <a:r>
              <a:rPr lang="en-US" altLang="zh-TW" sz="3200" dirty="0"/>
              <a:t>=</a:t>
            </a:r>
            <a:r>
              <a:rPr lang="zh-TW" altLang="en-US" sz="3200" dirty="0"/>
              <a:t>禮貌＋同理心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28703" y="2333466"/>
            <a:ext cx="7840205" cy="3483413"/>
          </a:xfrm>
        </p:spPr>
        <p:txBody>
          <a:bodyPr>
            <a:normAutofit fontScale="92500" lnSpcReduction="10000"/>
          </a:bodyPr>
          <a:lstStyle/>
          <a:p>
            <a:pPr marL="288036" lvl="2">
              <a:spcBef>
                <a:spcPts val="750"/>
              </a:spcBef>
            </a:pPr>
            <a:r>
              <a:rPr lang="zh-TW" altLang="zh-TW" sz="2400" dirty="0"/>
              <a:t>客服中心為了改變這個狀況，他們邀請了客服人員的家人，錄製了一系列「溫情開場白」做為服務語音，內容包括：「我家的寶貝乖女兒要來為您服務了！」、「我最愛的妻子要來為您服務了！」，還有一名小女孩用稚嫩的聲音說：「我在這世上最親愛的媽媽要來為您服務了！」，透過這樣的喊話提醒來電民眾，稍後接聽電話的人也是別人的家人。來電民眾的反應非常令人意外，有人會在電話一接通時，跟客服人員說「辛苦了！」，有些人還說「發現對方就像是自己的家人一樣。該客服中心採取這個方式之後，線上客服人員的壓力少了54.2%，致電者有禮貌的問候多了8.3%，客服人員自覺被人尊重的感覺增加25%，對顧客禮貌回應的期待亦增加25%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096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-158750"/>
            <a:ext cx="7886700" cy="1325563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國際觀光旅館法規</a:t>
            </a:r>
            <a:endParaRPr lang="zh-TW" altLang="en-US" sz="40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38225" y="1699782"/>
            <a:ext cx="7200900" cy="3243695"/>
          </a:xfrm>
        </p:spPr>
        <p:txBody>
          <a:bodyPr/>
          <a:lstStyle/>
          <a:p>
            <a:r>
              <a:rPr lang="zh-TW" altLang="en-US" dirty="0" smtClean="0">
                <a:solidFill>
                  <a:schemeClr val="tx1"/>
                </a:solidFill>
              </a:rPr>
              <a:t>資料來源：</a:t>
            </a:r>
            <a:r>
              <a:rPr lang="en-US" altLang="zh-TW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en-US" altLang="zh-TW" dirty="0">
                <a:solidFill>
                  <a:schemeClr val="tx1"/>
                </a:solidFill>
                <a:hlinkClick r:id="rId2"/>
              </a:rPr>
              <a:t>://law.moj.gov.tw/LawClass/LawAll.aspx?pcode=K0110006</a:t>
            </a:r>
            <a:endParaRPr lang="en-US" altLang="zh-TW" dirty="0">
              <a:solidFill>
                <a:schemeClr val="tx1"/>
              </a:solidFill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76301" y="3072681"/>
            <a:ext cx="6031644" cy="292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1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-158750"/>
            <a:ext cx="7886700" cy="1325563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旅館法規</a:t>
            </a:r>
            <a:endParaRPr lang="zh-TW" altLang="en-US" sz="40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19942" y="1570759"/>
            <a:ext cx="7200900" cy="3105150"/>
          </a:xfrm>
        </p:spPr>
        <p:txBody>
          <a:bodyPr/>
          <a:lstStyle/>
          <a:p>
            <a:r>
              <a:rPr lang="zh-TW" altLang="en-US" dirty="0" smtClean="0"/>
              <a:t>資料來源：</a:t>
            </a:r>
            <a:r>
              <a:rPr lang="en-US" altLang="zh-TW" dirty="0" smtClean="0"/>
              <a:t>https</a:t>
            </a:r>
            <a:r>
              <a:rPr lang="en-US" altLang="zh-TW" dirty="0"/>
              <a:t>://law.moj.gov.tw/LawClass/LawAll.aspx?pcode=K0110014</a:t>
            </a:r>
            <a:endParaRPr lang="zh-TW" altLang="en-US" dirty="0"/>
          </a:p>
          <a:p>
            <a:endParaRPr lang="en-US" altLang="zh-TW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4405" y="2696100"/>
            <a:ext cx="2640782" cy="332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63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9560" y="1255596"/>
            <a:ext cx="7991225" cy="4353869"/>
          </a:xfrm>
        </p:spPr>
        <p:txBody>
          <a:bodyPr/>
          <a:lstStyle/>
          <a:p>
            <a:pPr>
              <a:lnSpc>
                <a:spcPct val="13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  <a:sym typeface="Wingdings 2" panose="05020102010507070707" pitchFamily="18" charset="2"/>
              </a:rPr>
              <a:t>二、客服中心應具備之優點</a:t>
            </a:r>
            <a:endParaRPr lang="en-US" altLang="zh-TW" sz="2400" dirty="0">
              <a:latin typeface="微軟正黑體" pitchFamily="34" charset="-120"/>
              <a:ea typeface="微軟正黑體" pitchFamily="34" charset="-120"/>
              <a:sym typeface="Wingdings 2" panose="05020102010507070707" pitchFamily="18" charset="2"/>
            </a:endParaRPr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en-US" altLang="zh-TW" sz="2400" dirty="0">
                <a:latin typeface="微軟正黑體" pitchFamily="34" charset="-120"/>
                <a:ea typeface="微軟正黑體" pitchFamily="34" charset="-120"/>
                <a:sym typeface="Wingdings 2" panose="05020102010507070707" pitchFamily="18" charset="2"/>
              </a:rPr>
              <a:t>1.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提供顧客化（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customized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）、個人化（</a:t>
            </a: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personalized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）的服務，較能滿足不同客戶需求。</a:t>
            </a:r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2.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成本花費較有效率。</a:t>
            </a:r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3.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即時與旅行業者互動聯繫。</a:t>
            </a:r>
          </a:p>
          <a:p>
            <a:pPr>
              <a:lnSpc>
                <a:spcPct val="13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en-US" altLang="zh-TW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4.</a:t>
            </a:r>
            <a:r>
              <a:rPr lang="zh-TW" altLang="en-US" sz="24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開發新客源，創造新的商機。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4394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4026" y="95693"/>
            <a:ext cx="8137051" cy="735580"/>
          </a:xfrm>
        </p:spPr>
        <p:txBody>
          <a:bodyPr/>
          <a:lstStyle/>
          <a:p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44549" y="1132766"/>
            <a:ext cx="8665535" cy="5044199"/>
          </a:xfrm>
        </p:spPr>
        <p:txBody>
          <a:bodyPr/>
          <a:lstStyle/>
          <a:p>
            <a:r>
              <a:rPr lang="en-US" altLang="zh-TW" sz="2400" dirty="0"/>
              <a:t>2020CHM</a:t>
            </a:r>
            <a:r>
              <a:rPr lang="zh-TW" altLang="en-US" sz="2400" dirty="0"/>
              <a:t>旅館管理專業人員認證銀階認證試題指南，中華旅館經理人協會，</a:t>
            </a:r>
            <a:r>
              <a:rPr lang="en-US" altLang="zh-TW" sz="2400" dirty="0"/>
              <a:t>2020</a:t>
            </a:r>
            <a:r>
              <a:rPr lang="zh-TW" altLang="en-US" sz="2400" dirty="0"/>
              <a:t>，華立圖書股份有限公司。</a:t>
            </a:r>
            <a:endParaRPr lang="en-US" altLang="zh-TW" sz="2400" dirty="0"/>
          </a:p>
          <a:p>
            <a:r>
              <a:rPr lang="zh-TW" altLang="en-US" sz="2400" dirty="0"/>
              <a:t>旅遊銷售技巧，黃榮鵬，</a:t>
            </a:r>
            <a:r>
              <a:rPr lang="en-US" altLang="zh-TW" sz="2400" dirty="0"/>
              <a:t>2008</a:t>
            </a:r>
            <a:r>
              <a:rPr lang="zh-TW" altLang="en-US" sz="2400" dirty="0"/>
              <a:t>，揚智文化事業股份有限公司。</a:t>
            </a:r>
            <a:endParaRPr lang="en-US" altLang="zh-TW" sz="2400" dirty="0"/>
          </a:p>
          <a:p>
            <a:r>
              <a:rPr lang="zh-TW" altLang="en-US" sz="2400" dirty="0"/>
              <a:t>服務品質管理：提升服務品質的思維與作法，吳勉勤，</a:t>
            </a:r>
            <a:r>
              <a:rPr lang="en-US" altLang="zh-TW" sz="2400" dirty="0"/>
              <a:t>2017</a:t>
            </a:r>
            <a:r>
              <a:rPr lang="zh-TW" altLang="en-US" sz="2400" dirty="0"/>
              <a:t>，華立圖書股份有限公司。</a:t>
            </a:r>
            <a:endParaRPr lang="en-US" altLang="zh-TW" sz="2400" dirty="0"/>
          </a:p>
          <a:p>
            <a:r>
              <a:rPr lang="zh-TW" altLang="en-US" sz="2400" dirty="0"/>
              <a:t>服務業管理，何昶鴛，</a:t>
            </a:r>
            <a:r>
              <a:rPr lang="en-US" altLang="zh-TW" sz="2400" dirty="0"/>
              <a:t>2019</a:t>
            </a:r>
            <a:r>
              <a:rPr lang="zh-TW" altLang="en-US" sz="2400" dirty="0"/>
              <a:t>，華格納出版有限公司。</a:t>
            </a:r>
            <a:endParaRPr lang="en-US" altLang="zh-TW" sz="2400" dirty="0"/>
          </a:p>
          <a:p>
            <a:r>
              <a:rPr lang="zh-TW" altLang="en-US" sz="2400" dirty="0"/>
              <a:t>餐旅服務品質管理，王斐青，</a:t>
            </a:r>
            <a:r>
              <a:rPr lang="en-US" altLang="zh-TW" sz="2400" dirty="0"/>
              <a:t>2018</a:t>
            </a:r>
            <a:r>
              <a:rPr lang="zh-TW" altLang="en-US" sz="2400" dirty="0"/>
              <a:t>，揚智文化事業股份有限公司</a:t>
            </a:r>
            <a:r>
              <a:rPr lang="zh-TW" altLang="en-US" sz="2400" dirty="0" smtClean="0"/>
              <a:t>。</a:t>
            </a:r>
            <a:endParaRPr lang="en-US" altLang="zh-TW" sz="2400" dirty="0" smtClean="0"/>
          </a:p>
          <a:p>
            <a:endParaRPr lang="en-US" altLang="zh-TW" sz="2400" dirty="0"/>
          </a:p>
          <a:p>
            <a:r>
              <a:rPr lang="zh-CN" altLang="en-US" sz="2400" dirty="0" smtClean="0"/>
              <a:t>照片來源：</a:t>
            </a:r>
            <a:r>
              <a:rPr lang="en-US" altLang="zh-TW" sz="2400" dirty="0" err="1"/>
              <a:t>Pexels</a:t>
            </a:r>
            <a:r>
              <a:rPr lang="en-US" altLang="zh-TW" sz="2400" dirty="0"/>
              <a:t> </a:t>
            </a:r>
            <a:r>
              <a:rPr lang="zh-CN" altLang="en-US" sz="2400" dirty="0" smtClean="0"/>
              <a:t>圖庫及旅館職涯發展計劃課程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val="372349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868362"/>
            <a:ext cx="7772400" cy="2387600"/>
          </a:xfrm>
        </p:spPr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旅館職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涯</a:t>
            </a:r>
            <a:r>
              <a:rPr lang="zh-CN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發展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計畫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旅宿電商運營人員</a:t>
            </a:r>
            <a:endParaRPr lang="en-US" altLang="zh-TW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線上客服服務人員</a:t>
            </a:r>
            <a:endParaRPr lang="en-US" altLang="zh-TW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（第</a:t>
            </a:r>
            <a:r>
              <a:rPr lang="en-US" altLang="zh-TW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單元）</a:t>
            </a:r>
            <a:endParaRPr lang="en-US" altLang="zh-TW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教材   歡迎</a:t>
            </a:r>
            <a:r>
              <a:rPr lang="zh-TW" alt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引用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98763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00050" y="200892"/>
            <a:ext cx="7200900" cy="581025"/>
          </a:xfrm>
        </p:spPr>
        <p:txBody>
          <a:bodyPr>
            <a:noAutofit/>
          </a:bodyPr>
          <a:lstStyle/>
          <a:p>
            <a:r>
              <a:rPr lang="en-US" altLang="zh-TW" sz="40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</a:t>
            </a: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實施客戶關係管理的目的</a:t>
            </a:r>
            <a:endParaRPr lang="zh-TW" altLang="en-US" sz="40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94459" y="1473960"/>
            <a:ext cx="7755082" cy="3983867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一、利用現存關係提高獲利能力</a:t>
            </a:r>
            <a:endParaRPr lang="en-US" altLang="zh-TW" dirty="0">
              <a:latin typeface="微軟正黑體" panose="020B0604030504040204" pitchFamily="34" charset="-120"/>
              <a:ea typeface="微軟正黑體" panose="020B0604030504040204" pitchFamily="34" charset="-120"/>
              <a:sym typeface="Wingdings 2" panose="05020102010507070707" pitchFamily="18" charset="2"/>
            </a:endParaRPr>
          </a:p>
          <a:p>
            <a:pPr>
              <a:lnSpc>
                <a:spcPct val="14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二、利用整合產品相關資訊提供全方位服務</a:t>
            </a:r>
          </a:p>
          <a:p>
            <a:pPr>
              <a:lnSpc>
                <a:spcPct val="140000"/>
              </a:lnSpc>
              <a:tabLst>
                <a:tab pos="404813" algn="l"/>
                <a:tab pos="607219" algn="l"/>
                <a:tab pos="741760" algn="l"/>
                <a:tab pos="1348979" algn="l"/>
                <a:tab pos="1473994" algn="l"/>
                <a:tab pos="1543050" algn="l"/>
                <a:tab pos="1945481" algn="l"/>
                <a:tab pos="2507456" algn="l"/>
              </a:tabLst>
            </a:pP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三、創建新附加價值和持續客戶</a:t>
            </a:r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  <a:sym typeface="Wingdings 2" panose="05020102010507070707" pitchFamily="18" charset="2"/>
              </a:rPr>
              <a:t>忠誠度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27761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481036"/>
          </a:xfrm>
        </p:spPr>
        <p:txBody>
          <a:bodyPr>
            <a:normAutofit fontScale="90000"/>
          </a:bodyPr>
          <a:lstStyle/>
          <a:p>
            <a:pPr lvl="1" algn="l" rtl="0">
              <a:lnSpc>
                <a:spcPct val="89000"/>
              </a:lnSpc>
              <a:spcBef>
                <a:spcPct val="0"/>
              </a:spcBef>
            </a:pPr>
            <a:r>
              <a:rPr lang="en-US" altLang="zh-TW" sz="3000" dirty="0"/>
              <a:t/>
            </a:r>
            <a:br>
              <a:rPr lang="en-US" altLang="zh-TW" sz="3000" dirty="0"/>
            </a:br>
            <a:r>
              <a:rPr lang="zh-TW" altLang="zh-TW" sz="3000" dirty="0"/>
              <a:t/>
            </a:r>
            <a:br>
              <a:rPr lang="zh-TW" altLang="zh-TW" sz="3000" dirty="0"/>
            </a:br>
            <a:r>
              <a:rPr lang="zh-TW" altLang="zh-TW" dirty="0"/>
              <a:t/>
            </a:r>
            <a:br>
              <a:rPr lang="zh-TW" altLang="zh-TW" dirty="0"/>
            </a:br>
            <a:r>
              <a:rPr lang="zh-TW" altLang="zh-TW" sz="3000" dirty="0"/>
              <a:t/>
            </a:r>
            <a:br>
              <a:rPr lang="zh-TW" altLang="zh-TW" sz="3000" dirty="0"/>
            </a:br>
            <a:r>
              <a:rPr lang="zh-TW" altLang="zh-TW" sz="2700" dirty="0"/>
              <a:t/>
            </a:r>
            <a:br>
              <a:rPr lang="zh-TW" altLang="zh-TW" sz="2700" dirty="0"/>
            </a:br>
            <a:r>
              <a:rPr lang="en-US" altLang="zh-TW" dirty="0"/>
              <a:t/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10018" y="1270662"/>
            <a:ext cx="7723967" cy="4275117"/>
          </a:xfrm>
        </p:spPr>
        <p:txBody>
          <a:bodyPr>
            <a:normAutofit/>
          </a:bodyPr>
          <a:lstStyle/>
          <a:p>
            <a:pPr marL="288036" lvl="2">
              <a:spcBef>
                <a:spcPts val="750"/>
              </a:spcBef>
            </a:pPr>
            <a:r>
              <a:rPr lang="zh-TW" altLang="en-US" sz="2400" dirty="0"/>
              <a:t>如何讓線上的客服人員長時間保持愉快、服務專業？試試看以下的教育訓練方式。</a:t>
            </a:r>
          </a:p>
          <a:p>
            <a:pPr marL="288036" lvl="2">
              <a:spcBef>
                <a:spcPts val="750"/>
              </a:spcBef>
            </a:pPr>
            <a:r>
              <a:rPr lang="zh-TW" altLang="zh-TW" sz="2400" dirty="0"/>
              <a:t>其實很多人對</a:t>
            </a:r>
            <a:r>
              <a:rPr lang="zh-TW" altLang="en-US" sz="2400" dirty="0"/>
              <a:t>客服</a:t>
            </a:r>
            <a:r>
              <a:rPr lang="zh-TW" altLang="zh-TW" sz="2400" dirty="0"/>
              <a:t>服務人員常會有一些偏見和誤解，認為這個工作技術含量低、人人都可勝任，而且工資不高，有時卻得被客人的辱罵或詆毀。這些描述部分是事實，顧客的確會因為提供的服務性質及專業性，而對服務人員採取截然不同的態度（例如：客服人員及律師），但並非完全正確。以南韓一家客服中心為例，選擇從不一樣的角度切入，不僅喚起顧客的同理心，也降低員工不必要的壓力。起因是一個中年男子，他在三個月內來電163通，內容不乏辱罵甚至性騷擾客服人員，總計25人受害，讓員工不堪其擾。</a:t>
            </a:r>
            <a:endParaRPr lang="en-US" altLang="zh-TW" sz="2400" dirty="0"/>
          </a:p>
          <a:p>
            <a:pPr marL="288036" lvl="2">
              <a:spcBef>
                <a:spcPts val="750"/>
              </a:spcBef>
            </a:pPr>
            <a:endParaRPr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5501" y="5496327"/>
            <a:ext cx="6089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/>
              <a:t>資料來源：</a:t>
            </a:r>
            <a:r>
              <a:rPr lang="en-US" altLang="zh-TW" dirty="0"/>
              <a:t>https://www.cheers.com.tw/article/article.action?id=5025427</a:t>
            </a:r>
            <a:endParaRPr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 bwMode="auto">
          <a:xfrm>
            <a:off x="628650" y="365127"/>
            <a:ext cx="7886700" cy="460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zh-TW" altLang="en-US" sz="4000" dirty="0"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線上客服服務需求</a:t>
            </a:r>
          </a:p>
        </p:txBody>
      </p:sp>
    </p:spTree>
    <p:extLst>
      <p:ext uri="{BB962C8B-B14F-4D97-AF65-F5344CB8AC3E}">
        <p14:creationId xmlns:p14="http://schemas.microsoft.com/office/powerpoint/2010/main" val="18305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9559" y="1092531"/>
            <a:ext cx="7956645" cy="4814702"/>
          </a:xfrm>
        </p:spPr>
        <p:txBody>
          <a:bodyPr>
            <a:normAutofit lnSpcReduction="10000"/>
          </a:bodyPr>
          <a:lstStyle/>
          <a:p>
            <a:r>
              <a:rPr lang="zh-TW" altLang="en-US" sz="2100" dirty="0"/>
              <a:t>客戶服務的難度提高，意味著企業必須有新策略因應這項新挑戰。著重企業訓練的</a:t>
            </a:r>
            <a:r>
              <a:rPr lang="en-US" altLang="zh-TW" sz="2100" dirty="0"/>
              <a:t>《</a:t>
            </a:r>
            <a:r>
              <a:rPr lang="zh-TW" altLang="en-US" sz="2100" dirty="0"/>
              <a:t>勞動力</a:t>
            </a:r>
            <a:r>
              <a:rPr lang="en-US" altLang="zh-TW" sz="2100" dirty="0"/>
              <a:t>》</a:t>
            </a:r>
            <a:r>
              <a:rPr lang="zh-TW" altLang="en-US" sz="2100" dirty="0"/>
              <a:t>雜誌（</a:t>
            </a:r>
            <a:r>
              <a:rPr lang="en-US" altLang="zh-TW" sz="2100" dirty="0"/>
              <a:t>Workforce</a:t>
            </a:r>
            <a:r>
              <a:rPr lang="zh-TW" altLang="en-US" sz="2100" dirty="0"/>
              <a:t>），近期就針對這個問題，提出大幅提升客服人員服務表現的建議，不論大小企業，都可以採用。客服人員訓練新招如下：</a:t>
            </a:r>
            <a:endParaRPr lang="en-US" altLang="zh-TW" sz="2100" dirty="0"/>
          </a:p>
          <a:p>
            <a:endParaRPr lang="zh-TW" altLang="en-US" sz="2100" dirty="0"/>
          </a:p>
          <a:p>
            <a:r>
              <a:rPr lang="en-US" altLang="zh-TW" sz="2100" dirty="0"/>
              <a:t>1.</a:t>
            </a:r>
            <a:r>
              <a:rPr lang="zh-TW" altLang="en-US" sz="2100" dirty="0"/>
              <a:t>技巧可以訓練、人格特質卻很難改變。</a:t>
            </a:r>
            <a:endParaRPr lang="en-US" altLang="zh-TW" sz="2100" dirty="0"/>
          </a:p>
          <a:p>
            <a:r>
              <a:rPr lang="en-US" altLang="zh-TW" sz="2100" dirty="0"/>
              <a:t>2.</a:t>
            </a:r>
            <a:r>
              <a:rPr lang="zh-TW" altLang="en-US" sz="2100" dirty="0"/>
              <a:t>職前訓練決定了客服人員的工作品質及滿意度。</a:t>
            </a:r>
            <a:endParaRPr lang="en-US" altLang="zh-TW" sz="2100" dirty="0"/>
          </a:p>
          <a:p>
            <a:r>
              <a:rPr lang="en-US" altLang="zh-TW" sz="2100" dirty="0"/>
              <a:t>3.</a:t>
            </a:r>
            <a:r>
              <a:rPr lang="zh-TW" altLang="en-US" sz="2100" dirty="0"/>
              <a:t>如果決定讓客服人員回應一種以上的客服管道</a:t>
            </a:r>
            <a:endParaRPr lang="en-US" altLang="zh-TW" sz="2100" dirty="0"/>
          </a:p>
          <a:p>
            <a:r>
              <a:rPr lang="en-US" altLang="zh-TW" sz="2100" dirty="0"/>
              <a:t>4.</a:t>
            </a:r>
            <a:r>
              <a:rPr lang="zh-TW" altLang="en-US" sz="2100" dirty="0"/>
              <a:t>客戶服務是一種充滿感性的經驗</a:t>
            </a:r>
            <a:endParaRPr lang="en-US" altLang="zh-TW" sz="2100" dirty="0"/>
          </a:p>
          <a:p>
            <a:r>
              <a:rPr lang="en-US" altLang="zh-TW" sz="2100" dirty="0"/>
              <a:t>5.</a:t>
            </a:r>
            <a:r>
              <a:rPr lang="zh-TW" altLang="en-US" sz="2100" dirty="0"/>
              <a:t>如果讓新手上完課就馬上上線服務</a:t>
            </a:r>
            <a:endParaRPr lang="en-US" altLang="zh-TW" sz="2100" dirty="0"/>
          </a:p>
          <a:p>
            <a:r>
              <a:rPr lang="en-US" altLang="zh-TW" sz="2100" dirty="0"/>
              <a:t>6.</a:t>
            </a:r>
            <a:r>
              <a:rPr lang="zh-TW" altLang="en-US" sz="2100" dirty="0"/>
              <a:t>有快樂的客服人員才有快樂的客戶。</a:t>
            </a:r>
            <a:endParaRPr lang="en-US" altLang="zh-TW" sz="2100" dirty="0"/>
          </a:p>
          <a:p>
            <a:r>
              <a:rPr lang="en-US" altLang="zh-TW" sz="2100" dirty="0"/>
              <a:t>7.</a:t>
            </a:r>
            <a:r>
              <a:rPr lang="zh-TW" altLang="en-US" sz="2100" dirty="0"/>
              <a:t>為了確保客服人員在線上表現完美，公司必須有系統的提供督導。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0201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96037" y="1371600"/>
            <a:ext cx="7847463" cy="4494068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dirty="0"/>
              <a:t>所以，為了保險起見，讓新手在上完課後與專家或資深人員配對上陣，以增加新手的實戰經驗，降低他們的挫折感，並確保他們不出錯。</a:t>
            </a:r>
          </a:p>
          <a:p>
            <a:r>
              <a:rPr lang="zh-TW" altLang="en-US" dirty="0"/>
              <a:t>當新手沒有辦法解決客戶的問題時，訓練內容應包含如何讓客服人員以不激怒客戶的態度，坦承以對，並讓客戶知道何時可以解決問題，然後在承諾時限前完成任務。</a:t>
            </a:r>
          </a:p>
          <a:p>
            <a:r>
              <a:rPr lang="zh-TW" altLang="en-US" dirty="0"/>
              <a:t>有些公司甚至將這類評估作業電腦化，當客服人員每個月有</a:t>
            </a:r>
            <a:r>
              <a:rPr lang="en-US" altLang="zh-TW" dirty="0"/>
              <a:t>2</a:t>
            </a:r>
            <a:r>
              <a:rPr lang="zh-TW" altLang="en-US" dirty="0"/>
              <a:t>次以上表現不當，會自動接收到相關的網路課程，請他加強訓練。</a:t>
            </a:r>
          </a:p>
          <a:p>
            <a:r>
              <a:rPr lang="zh-TW" altLang="en-US" dirty="0"/>
              <a:t>當然，這類的督導如果能更符合人性，會讓客服人員感到比較自在。所以有些公司會讓客服人員與督導一對一面談，針對實際狀況討論應變之道。</a:t>
            </a:r>
          </a:p>
          <a:p>
            <a:r>
              <a:rPr lang="zh-TW" altLang="en-US" dirty="0"/>
              <a:t>良好周到的訓練及監督，可以使客服中心成為客戶與企業之間完美的介面，讓客戶對公司保有忠誠度。在競爭激烈的企業戰場上，這無疑是致勝的先機。 </a:t>
            </a:r>
          </a:p>
        </p:txBody>
      </p:sp>
    </p:spTree>
    <p:extLst>
      <p:ext uri="{BB962C8B-B14F-4D97-AF65-F5344CB8AC3E}">
        <p14:creationId xmlns:p14="http://schemas.microsoft.com/office/powerpoint/2010/main" val="347233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交通部觀光局-簡報格式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交通部觀光局-簡報格式" id="{53473839-AC6E-4F1D-9F92-FB8D4C860C8B}" vid="{CA358477-D72A-4A3E-A8C3-E7AECD2CF1AB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交通部觀光局-簡報格式</Template>
  <TotalTime>363</TotalTime>
  <Words>4671</Words>
  <Application>Microsoft Office PowerPoint</Application>
  <PresentationFormat>如螢幕大小 (4:3)</PresentationFormat>
  <Paragraphs>235</Paragraphs>
  <Slides>51</Slides>
  <Notes>1</Notes>
  <HiddenSlides>0</HiddenSlides>
  <MMClips>0</MMClips>
  <ScaleCrop>false</ScaleCrop>
  <HeadingPairs>
    <vt:vector size="8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51</vt:i4>
      </vt:variant>
    </vt:vector>
  </HeadingPairs>
  <TitlesOfParts>
    <vt:vector size="62" baseType="lpstr">
      <vt:lpstr>宋体</vt:lpstr>
      <vt:lpstr>微軟正黑體</vt:lpstr>
      <vt:lpstr>新細明體</vt:lpstr>
      <vt:lpstr>Arial</vt:lpstr>
      <vt:lpstr>Calibri</vt:lpstr>
      <vt:lpstr>Calibri Light</vt:lpstr>
      <vt:lpstr>Franklin Gothic Book</vt:lpstr>
      <vt:lpstr>Times New Roman</vt:lpstr>
      <vt:lpstr>Wingdings 2</vt:lpstr>
      <vt:lpstr>交通部觀光局-簡報格式</vt:lpstr>
      <vt:lpstr>封裝程式殼層物件</vt:lpstr>
      <vt:lpstr>PowerPoint 簡報</vt:lpstr>
      <vt:lpstr>第1單元  線上客戶服務基礎</vt:lpstr>
      <vt:lpstr>人格特質</vt:lpstr>
      <vt:lpstr>建立線上客服服務中心的重要性</vt:lpstr>
      <vt:lpstr>PowerPoint 簡報</vt:lpstr>
      <vt:lpstr>實施客戶關係管理的目的</vt:lpstr>
      <vt:lpstr>      </vt:lpstr>
      <vt:lpstr>PowerPoint 簡報</vt:lpstr>
      <vt:lpstr>PowerPoint 簡報</vt:lpstr>
      <vt:lpstr>口齒清晰、反應明快、具服務熱忱、做事仔細、有耐心、品德良好、熟諳電腦作業能力(中打30字以上)?</vt:lpstr>
      <vt:lpstr>您好！很高興為您服務！</vt:lpstr>
      <vt:lpstr>客服禮儀的重要性</vt:lpstr>
      <vt:lpstr>客服禮儀的基本概念</vt:lpstr>
      <vt:lpstr>客服禮儀的基本概念</vt:lpstr>
      <vt:lpstr>客服禮儀的價值與實踐</vt:lpstr>
      <vt:lpstr>客服禮儀的價值與實踐</vt:lpstr>
      <vt:lpstr>客服禮儀的價值與實踐</vt:lpstr>
      <vt:lpstr>客服禮儀的價值與實踐</vt:lpstr>
      <vt:lpstr>客服禮儀開啟人際關係</vt:lpstr>
      <vt:lpstr>客服禮儀開啟人際關係 </vt:lpstr>
      <vt:lpstr>客服禮儀合乎工作規範  </vt:lpstr>
      <vt:lpstr>微笑60秒、服務100分</vt:lpstr>
      <vt:lpstr>透過服務創新彰顯禮儀</vt:lpstr>
      <vt:lpstr>制服的運用及精神</vt:lpstr>
      <vt:lpstr>制服的運用及精神  </vt:lpstr>
      <vt:lpstr>制服的運用及精神  制服的象徵意義及功能   </vt:lpstr>
      <vt:lpstr>制服的運用及精神  服務業制服的設計概念</vt:lpstr>
      <vt:lpstr>    </vt:lpstr>
      <vt:lpstr>    </vt:lpstr>
      <vt:lpstr>接待應對溝通技巧</vt:lpstr>
      <vt:lpstr>成功的客服服務人員  嫻熟溝通技巧</vt:lpstr>
      <vt:lpstr>嫻熟溝通技巧</vt:lpstr>
      <vt:lpstr>嫻熟溝通技巧 </vt:lpstr>
      <vt:lpstr>時間管理與壓力管理</vt:lpstr>
      <vt:lpstr>溝通技巧之增進</vt:lpstr>
      <vt:lpstr>以客為尊的接待 </vt:lpstr>
      <vt:lpstr>以客為尊的接待</vt:lpstr>
      <vt:lpstr>以客為尊的接待  總機禮儀</vt:lpstr>
      <vt:lpstr>PowerPoint 簡報</vt:lpstr>
      <vt:lpstr>以客為尊的接待  個人儀容    </vt:lpstr>
      <vt:lpstr>以客為尊的接待  良好儀態 </vt:lpstr>
      <vt:lpstr>以客為尊的接待  良好儀態</vt:lpstr>
      <vt:lpstr>良好的溝通技巧</vt:lpstr>
      <vt:lpstr>良好的溝通技巧</vt:lpstr>
      <vt:lpstr>良好的溝通技巧</vt:lpstr>
      <vt:lpstr>良好的溝通技巧(個案探討)  服務禮儀=禮貌＋同理心</vt:lpstr>
      <vt:lpstr>良好的溝通技巧(個案探討)  服務禮儀=禮貌＋同理心</vt:lpstr>
      <vt:lpstr>國際觀光旅館法規</vt:lpstr>
      <vt:lpstr>旅館法規</vt:lpstr>
      <vt:lpstr>資料來源</vt:lpstr>
      <vt:lpstr>旅館職涯發展計畫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Chang 張Kary 嘉齡</dc:creator>
  <cp:lastModifiedBy>Chang 張Kary 嘉齡</cp:lastModifiedBy>
  <cp:revision>26</cp:revision>
  <dcterms:created xsi:type="dcterms:W3CDTF">2021-03-25T03:42:19Z</dcterms:created>
  <dcterms:modified xsi:type="dcterms:W3CDTF">2021-03-31T06:32:09Z</dcterms:modified>
</cp:coreProperties>
</file>